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84" r:id="rId5"/>
    <p:sldId id="259" r:id="rId6"/>
    <p:sldId id="287" r:id="rId7"/>
    <p:sldId id="288" r:id="rId8"/>
    <p:sldId id="293" r:id="rId9"/>
    <p:sldId id="294" r:id="rId10"/>
    <p:sldId id="290" r:id="rId11"/>
    <p:sldId id="291" r:id="rId12"/>
    <p:sldId id="297" r:id="rId13"/>
    <p:sldId id="296" r:id="rId14"/>
    <p:sldId id="275" r:id="rId15"/>
    <p:sldId id="295" r:id="rId16"/>
    <p:sldId id="299" r:id="rId17"/>
    <p:sldId id="298" r:id="rId18"/>
    <p:sldId id="300" r:id="rId19"/>
    <p:sldId id="303" r:id="rId20"/>
    <p:sldId id="396" r:id="rId21"/>
    <p:sldId id="321" r:id="rId22"/>
    <p:sldId id="330" r:id="rId23"/>
    <p:sldId id="329" r:id="rId24"/>
    <p:sldId id="332" r:id="rId25"/>
    <p:sldId id="322" r:id="rId26"/>
    <p:sldId id="333" r:id="rId27"/>
    <p:sldId id="334" r:id="rId28"/>
    <p:sldId id="335" r:id="rId29"/>
    <p:sldId id="378" r:id="rId30"/>
    <p:sldId id="337" r:id="rId31"/>
    <p:sldId id="338" r:id="rId32"/>
    <p:sldId id="339" r:id="rId33"/>
    <p:sldId id="340" r:id="rId34"/>
    <p:sldId id="341" r:id="rId35"/>
    <p:sldId id="397" r:id="rId36"/>
    <p:sldId id="342" r:id="rId37"/>
    <p:sldId id="343" r:id="rId38"/>
    <p:sldId id="326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5" r:id="rId51"/>
    <p:sldId id="356" r:id="rId52"/>
    <p:sldId id="357" r:id="rId53"/>
    <p:sldId id="358" r:id="rId54"/>
    <p:sldId id="400" r:id="rId55"/>
    <p:sldId id="395" r:id="rId56"/>
    <p:sldId id="398" r:id="rId57"/>
    <p:sldId id="359" r:id="rId58"/>
    <p:sldId id="360" r:id="rId59"/>
    <p:sldId id="370" r:id="rId60"/>
    <p:sldId id="393" r:id="rId61"/>
    <p:sldId id="371" r:id="rId62"/>
    <p:sldId id="394" r:id="rId63"/>
    <p:sldId id="377" r:id="rId64"/>
    <p:sldId id="380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 autoAdjust="0"/>
    <p:restoredTop sz="91640" autoAdjust="0"/>
  </p:normalViewPr>
  <p:slideViewPr>
    <p:cSldViewPr>
      <p:cViewPr varScale="1">
        <p:scale>
          <a:sx n="71" d="100"/>
          <a:sy n="71" d="100"/>
        </p:scale>
        <p:origin x="-184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istoica:slides:2013:xdata-jan29-31:error-moore-law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205164145057781E-2"/>
          <c:y val="5.500857035727677E-2"/>
          <c:w val="0.89402646658696461"/>
          <c:h val="0.80582489688788905"/>
        </c:manualLayout>
      </c:layout>
      <c:lineChart>
        <c:grouping val="standard"/>
        <c:varyColors val="0"/>
        <c:ser>
          <c:idx val="1"/>
          <c:order val="0"/>
          <c:tx>
            <c:strRef>
              <c:f>Sheet1!$H$1</c:f>
              <c:strCache>
                <c:ptCount val="1"/>
                <c:pt idx="0">
                  <c:v>Moore's Law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8"/>
            <c:spPr>
              <a:solidFill>
                <a:schemeClr val="tx1">
                  <a:lumMod val="85000"/>
                  <a:lumOff val="15000"/>
                </a:schemeClr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c:spPr>
          </c:marker>
          <c:cat>
            <c:numRef>
              <c:f>Sheet1!$G$2:$G$7</c:f>
              <c:numCache>
                <c:formatCode>General</c:formatCod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</c:numCache>
            </c:numRef>
          </c:cat>
          <c:val>
            <c:numRef>
              <c:f>Sheet1!$H$2:$H$7</c:f>
              <c:numCache>
                <c:formatCode>General</c:formatCode>
                <c:ptCount val="6"/>
                <c:pt idx="0">
                  <c:v>1</c:v>
                </c:pt>
                <c:pt idx="1">
                  <c:v>1.58</c:v>
                </c:pt>
                <c:pt idx="2">
                  <c:v>2.5</c:v>
                </c:pt>
                <c:pt idx="3">
                  <c:v>4</c:v>
                </c:pt>
                <c:pt idx="4">
                  <c:v>6.34</c:v>
                </c:pt>
                <c:pt idx="5">
                  <c:v>10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Sheet1!$I$1</c:f>
              <c:strCache>
                <c:ptCount val="1"/>
                <c:pt idx="0">
                  <c:v>Overall Data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8"/>
            <c:spPr>
              <a:solidFill>
                <a:srgbClr val="FF0000"/>
              </a:solidFill>
              <a:ln w="12700">
                <a:solidFill>
                  <a:srgbClr val="FF0000"/>
                </a:solidFill>
              </a:ln>
            </c:spPr>
          </c:marker>
          <c:cat>
            <c:numRef>
              <c:f>Sheet1!$G$2:$G$7</c:f>
              <c:numCache>
                <c:formatCode>General</c:formatCod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</c:numCache>
            </c:numRef>
          </c:cat>
          <c:val>
            <c:numRef>
              <c:f>Sheet1!$I$2:$I$7</c:f>
              <c:numCache>
                <c:formatCode>General</c:formatCode>
                <c:ptCount val="6"/>
                <c:pt idx="0">
                  <c:v>1</c:v>
                </c:pt>
                <c:pt idx="1">
                  <c:v>1.64</c:v>
                </c:pt>
                <c:pt idx="2">
                  <c:v>2.69</c:v>
                </c:pt>
                <c:pt idx="3">
                  <c:v>4.41</c:v>
                </c:pt>
                <c:pt idx="4">
                  <c:v>7.23</c:v>
                </c:pt>
                <c:pt idx="5">
                  <c:v>11.87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780224"/>
        <c:axId val="35314432"/>
      </c:lineChart>
      <c:catAx>
        <c:axId val="657802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35314432"/>
        <c:crosses val="autoZero"/>
        <c:auto val="1"/>
        <c:lblAlgn val="ctr"/>
        <c:lblOffset val="100"/>
        <c:noMultiLvlLbl val="0"/>
      </c:catAx>
      <c:valAx>
        <c:axId val="35314432"/>
        <c:scaling>
          <c:orientation val="minMax"/>
          <c:min val="0"/>
        </c:scaling>
        <c:delete val="0"/>
        <c:axPos val="l"/>
        <c:numFmt formatCode="General" sourceLinked="1"/>
        <c:majorTickMark val="out"/>
        <c:minorTickMark val="none"/>
        <c:tickLblPos val="nextTo"/>
        <c:crossAx val="6578022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4527009385606901"/>
          <c:y val="0.12536611494991701"/>
          <c:w val="0.7097150356205475"/>
          <c:h val="0.3026578820504580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2000">
          <a:latin typeface="+mn-lt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K-means Clustering</a:t>
            </a:r>
          </a:p>
        </c:rich>
      </c:tx>
      <c:layout>
        <c:manualLayout>
          <c:xMode val="edge"/>
          <c:yMode val="edge"/>
          <c:x val="0.32404790026246699"/>
          <c:y val="8.3916083916083906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3.7151082677165298E-2"/>
          <c:y val="0.32867132867132898"/>
          <c:w val="0.65441765091863502"/>
          <c:h val="0.408228621771928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Spark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-7.6388006448120305E-17"/>
                  <c:y val="-1.398601398601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4.0999999999999996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Hadoop MR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0"/>
                  <c:y val="-5.08474576271187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168315904"/>
        <c:axId val="195592768"/>
      </c:barChart>
      <c:catAx>
        <c:axId val="168315904"/>
        <c:scaling>
          <c:orientation val="minMax"/>
        </c:scaling>
        <c:delete val="1"/>
        <c:axPos val="l"/>
        <c:majorTickMark val="out"/>
        <c:minorTickMark val="none"/>
        <c:tickLblPos val="nextTo"/>
        <c:crossAx val="195592768"/>
        <c:crosses val="autoZero"/>
        <c:auto val="1"/>
        <c:lblAlgn val="ctr"/>
        <c:lblOffset val="100"/>
        <c:noMultiLvlLbl val="0"/>
      </c:catAx>
      <c:valAx>
        <c:axId val="195592768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1683159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3950623359580003"/>
          <c:y val="0.28821375474918798"/>
          <c:w val="0.24174376640419901"/>
          <c:h val="0.416018941688233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Logistic Regression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3.7151082677165298E-2"/>
          <c:y val="0.32867132867132898"/>
          <c:w val="0.65441765091863502"/>
          <c:h val="0.408228621771928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Spark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4.1666666666665903E-3"/>
                  <c:y val="-2.09790209790210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Hadoop MR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0"/>
                  <c:y val="-5.08474576271187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168716288"/>
        <c:axId val="195594496"/>
      </c:barChart>
      <c:catAx>
        <c:axId val="168716288"/>
        <c:scaling>
          <c:orientation val="minMax"/>
        </c:scaling>
        <c:delete val="1"/>
        <c:axPos val="l"/>
        <c:majorTickMark val="out"/>
        <c:minorTickMark val="none"/>
        <c:tickLblPos val="nextTo"/>
        <c:crossAx val="195594496"/>
        <c:crosses val="autoZero"/>
        <c:auto val="1"/>
        <c:lblAlgn val="ctr"/>
        <c:lblOffset val="100"/>
        <c:noMultiLvlLbl val="0"/>
      </c:catAx>
      <c:valAx>
        <c:axId val="195594496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16871628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3950623359580003"/>
          <c:y val="0.28821375474918798"/>
          <c:w val="0.24174376640419901"/>
          <c:h val="0.416018941688233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7943401641492"/>
          <c:y val="7.8926479449544604E-2"/>
          <c:w val="0.62035944881889804"/>
          <c:h val="0.702703969534237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Hadoop</c:v>
                </c:pt>
              </c:strCache>
            </c:strRef>
          </c:tx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1.966666666666667</c:v>
                </c:pt>
                <c:pt idx="1">
                  <c:v>20.466666666666661</c:v>
                </c:pt>
                <c:pt idx="2">
                  <c:v>38.966666666666612</c:v>
                </c:pt>
                <c:pt idx="3">
                  <c:v>57.466666666666612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Spark</c:v>
                </c:pt>
              </c:strCache>
            </c:strRef>
          </c:tx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1.3166666666666671</c:v>
                </c:pt>
                <c:pt idx="1">
                  <c:v>1.476666666666667</c:v>
                </c:pt>
                <c:pt idx="2">
                  <c:v>1.6366666666666669</c:v>
                </c:pt>
                <c:pt idx="3">
                  <c:v>1.7966666666666671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5470720"/>
        <c:axId val="200921024"/>
      </c:barChart>
      <c:catAx>
        <c:axId val="854707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Iterations</a:t>
                </a:r>
              </a:p>
            </c:rich>
          </c:tx>
          <c:layout>
            <c:manualLayout>
              <c:xMode val="edge"/>
              <c:yMode val="edge"/>
              <c:x val="0.31840461866041703"/>
              <c:y val="0.907374290056876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00921024"/>
        <c:crosses val="autoZero"/>
        <c:auto val="1"/>
        <c:lblAlgn val="ctr"/>
        <c:lblOffset val="100"/>
        <c:noMultiLvlLbl val="0"/>
      </c:catAx>
      <c:valAx>
        <c:axId val="200921024"/>
        <c:scaling>
          <c:orientation val="minMax"/>
          <c:max val="6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Running Time </a:t>
                </a:r>
                <a:r>
                  <a:rPr lang="en-US" dirty="0" smtClean="0"/>
                  <a:t>(min)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"/>
              <c:y val="0.161331663087568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8547072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0949469706713095"/>
          <c:y val="0.32055004551524902"/>
          <c:w val="0.159616141732283"/>
          <c:h val="0.1881042501266290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Shark</c:v>
                </c:pt>
              </c:strCache>
            </c:strRef>
          </c:tx>
          <c:invertIfNegative val="0"/>
          <c:dLbls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</c:f>
              <c:strCache>
                <c:ptCount val="1"/>
                <c:pt idx="0">
                  <c:v>Selection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1.1000000000000001</c:v>
                </c:pt>
              </c:numCache>
            </c:numRef>
          </c:val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Hive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Selection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201086464"/>
        <c:axId val="91241216"/>
      </c:barChart>
      <c:catAx>
        <c:axId val="201086464"/>
        <c:scaling>
          <c:orientation val="minMax"/>
        </c:scaling>
        <c:delete val="0"/>
        <c:axPos val="b"/>
        <c:majorTickMark val="out"/>
        <c:minorTickMark val="none"/>
        <c:tickLblPos val="nextTo"/>
        <c:crossAx val="91241216"/>
        <c:crosses val="autoZero"/>
        <c:auto val="1"/>
        <c:lblAlgn val="ctr"/>
        <c:lblOffset val="100"/>
        <c:noMultiLvlLbl val="0"/>
      </c:catAx>
      <c:valAx>
        <c:axId val="912412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10864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Corbel"/>
          <a:cs typeface="Corbel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Shark (mem)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0"/>
                  <c:y val="1.39035567560702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</c:f>
              <c:strCache>
                <c:ptCount val="1"/>
                <c:pt idx="0">
                  <c:v>Aggregation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32</c:v>
                </c:pt>
              </c:numCache>
            </c:numRef>
          </c:val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Hive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Aggregation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201101312"/>
        <c:axId val="140403840"/>
      </c:barChart>
      <c:catAx>
        <c:axId val="201101312"/>
        <c:scaling>
          <c:orientation val="minMax"/>
        </c:scaling>
        <c:delete val="0"/>
        <c:axPos val="b"/>
        <c:majorTickMark val="out"/>
        <c:minorTickMark val="none"/>
        <c:tickLblPos val="nextTo"/>
        <c:crossAx val="140403840"/>
        <c:crosses val="autoZero"/>
        <c:auto val="1"/>
        <c:lblAlgn val="ctr"/>
        <c:lblOffset val="100"/>
        <c:noMultiLvlLbl val="0"/>
      </c:catAx>
      <c:valAx>
        <c:axId val="1404038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11013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Corbel"/>
          <a:cs typeface="Corbel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894364404551599"/>
          <c:y val="6.8813242485404297E-2"/>
          <c:w val="0.35197824254111199"/>
          <c:h val="0.761070041642990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Shark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Join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216</c:v>
                </c:pt>
              </c:numCache>
            </c:numRef>
          </c:val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Hadoop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Join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1596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204595712"/>
        <c:axId val="140405568"/>
      </c:barChart>
      <c:catAx>
        <c:axId val="204595712"/>
        <c:scaling>
          <c:orientation val="minMax"/>
        </c:scaling>
        <c:delete val="0"/>
        <c:axPos val="b"/>
        <c:majorTickMark val="out"/>
        <c:minorTickMark val="none"/>
        <c:tickLblPos val="nextTo"/>
        <c:crossAx val="140405568"/>
        <c:crosses val="autoZero"/>
        <c:auto val="1"/>
        <c:lblAlgn val="ctr"/>
        <c:lblOffset val="100"/>
        <c:noMultiLvlLbl val="0"/>
      </c:catAx>
      <c:valAx>
        <c:axId val="1404055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4595712"/>
        <c:crosses val="autoZero"/>
        <c:crossBetween val="between"/>
        <c:majorUnit val="300"/>
      </c:valAx>
    </c:plotArea>
    <c:legend>
      <c:legendPos val="r"/>
      <c:layout>
        <c:manualLayout>
          <c:xMode val="edge"/>
          <c:yMode val="edge"/>
          <c:x val="0.61618472279597203"/>
          <c:y val="0.31357176014417598"/>
          <c:w val="0.37918388396133601"/>
          <c:h val="0.28289143948149098"/>
        </c:manualLayout>
      </c:layout>
      <c:overlay val="0"/>
      <c:txPr>
        <a:bodyPr/>
        <a:lstStyle/>
        <a:p>
          <a:pPr>
            <a:defRPr sz="17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>
          <a:latin typeface="Corbel"/>
          <a:cs typeface="Corbel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91C3C-8F55-4CA6-8F4E-F108AFB7F385}" type="datetimeFigureOut">
              <a:rPr lang="en-US" smtClean="0"/>
              <a:t>2/19/2014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DB757-C1E7-4DCF-80D7-0B2FB1F7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95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Hardly</a:t>
            </a:r>
            <a:r>
              <a:rPr lang="en-US" baseline="0" dirty="0" smtClean="0"/>
              <a:t> any GPUs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DB757-C1E7-4DCF-80D7-0B2FB1F73E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15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 idea: add</a:t>
            </a:r>
            <a:r>
              <a:rPr lang="en-US" baseline="0" dirty="0" smtClean="0"/>
              <a:t> “variables” to the “functions” in functional programming</a:t>
            </a:r>
            <a:endParaRPr lang="en-US" dirty="0" smtClean="0"/>
          </a:p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AE12695-0717-744A-A738-2CC9BB29FA2B}" type="slidenum">
              <a:rPr lang="en-US" smtClean="0"/>
              <a:pPr/>
              <a:t>52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</a:t>
            </a:r>
            <a:r>
              <a:rPr lang="en-US" baseline="0" dirty="0" smtClean="0"/>
              <a:t> for a 29 GB dataset on 20 EC2 m1.xlarge machines (4 cores each)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NOT a modified version</a:t>
            </a:r>
            <a:r>
              <a:rPr lang="en-US" baseline="0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of Hadoop</a:t>
            </a: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18931A2-CD2E-0F4D-8CC5-BC0B3844A363}" type="slidenum">
              <a:rPr lang="en-US" smtClean="0"/>
              <a:pPr/>
              <a:t>59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64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5D737DA-5696-A54F-AE95-BBE5C9416BB7}" type="slidenum">
              <a:rPr lang="en-US" smtClean="0"/>
              <a:pPr/>
              <a:t>63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27F02B8-FE33-4A43-BC82-C5F01A510EB5}" type="slidenum">
              <a:rPr lang="en-US" sz="1200"/>
              <a:pPr eaLnBrk="1" hangingPunct="1"/>
              <a:t>28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27F02B8-FE33-4A43-BC82-C5F01A510EB5}" type="slidenum">
              <a:rPr lang="en-US" sz="1200"/>
              <a:pPr eaLnBrk="1" hangingPunct="1"/>
              <a:t>29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200307D-1B08-6449-A392-C9C4CDC2422E}" type="slidenum">
              <a:rPr lang="en-US" sz="1200"/>
              <a:pPr eaLnBrk="1" hangingPunct="1"/>
              <a:t>35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200307D-1B08-6449-A392-C9C4CDC2422E}" type="slidenum">
              <a:rPr lang="en-US" sz="1200"/>
              <a:pPr eaLnBrk="1" hangingPunct="1"/>
              <a:t>37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You write a single program </a:t>
            </a:r>
            <a:r>
              <a:rPr lang="en-US" dirty="0" smtClean="0">
                <a:ea typeface="ＭＳ Ｐゴシック" charset="-128"/>
                <a:cs typeface="ＭＳ Ｐゴシック" charset="-128"/>
                <a:sym typeface="Wingdings" charset="2"/>
              </a:rPr>
              <a:t> similar to </a:t>
            </a:r>
            <a:r>
              <a:rPr lang="en-US" dirty="0" err="1" smtClean="0">
                <a:ea typeface="ＭＳ Ｐゴシック" charset="-128"/>
                <a:cs typeface="ＭＳ Ｐゴシック" charset="-128"/>
                <a:sym typeface="Wingdings" charset="2"/>
              </a:rPr>
              <a:t>DryadLINQ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Distributed data sets with parallel operations on them are pretty standard; the new thing is that they can be reused across ops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Variables in the driver program can be used in parallel ops; accumulators useful for sending information back, cached </a:t>
            </a:r>
            <a:r>
              <a:rPr lang="en-US" dirty="0" err="1" smtClean="0">
                <a:ea typeface="ＭＳ Ｐゴシック" charset="-128"/>
                <a:cs typeface="ＭＳ Ｐゴシック" charset="-128"/>
              </a:rPr>
              <a:t>vars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are an optimization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Mention cached </a:t>
            </a:r>
            <a:r>
              <a:rPr lang="en-US" dirty="0" err="1" smtClean="0">
                <a:ea typeface="ＭＳ Ｐゴシック" charset="-128"/>
                <a:cs typeface="ＭＳ Ｐゴシック" charset="-128"/>
              </a:rPr>
              <a:t>vars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useful for some workloads that won’t be shown here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Mention it’s all designed to be easy to distribute in a fault-tolerant fashion</a:t>
            </a:r>
          </a:p>
          <a:p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5D737DA-5696-A54F-AE95-BBE5C9416BB7}" type="slidenum">
              <a:rPr lang="en-US" smtClean="0"/>
              <a:pPr/>
              <a:t>47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 idea: add</a:t>
            </a:r>
            <a:r>
              <a:rPr lang="en-US" baseline="0" dirty="0" smtClean="0"/>
              <a:t> “variables” to the “functions” in functional programming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Note that dataset is reused on each gradient computation</a:t>
            </a: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E76D692-9537-2146-850C-795FF5B11730}" type="slidenum">
              <a:rPr lang="en-US" smtClean="0"/>
              <a:pPr/>
              <a:t>51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656C-37B1-448D-8848-43FB96FA5714}" type="datetimeFigureOut">
              <a:rPr lang="en-US" smtClean="0"/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B32A8-0557-45F8-AEA4-098B0180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68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656C-37B1-448D-8848-43FB96FA5714}" type="datetimeFigureOut">
              <a:rPr lang="en-US" smtClean="0"/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B32A8-0557-45F8-AEA4-098B0180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46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656C-37B1-448D-8848-43FB96FA5714}" type="datetimeFigureOut">
              <a:rPr lang="en-US" smtClean="0"/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B32A8-0557-45F8-AEA4-098B0180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75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D9AC6-4D5E-FB4B-B20C-DA12CDD40A27}" type="datetime1">
              <a:rPr lang="en-US"/>
              <a:pPr>
                <a:defRPr/>
              </a:pPr>
              <a:t>2/19/2014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9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656C-37B1-448D-8848-43FB96FA5714}" type="datetimeFigureOut">
              <a:rPr lang="en-US" smtClean="0"/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B32A8-0557-45F8-AEA4-098B0180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8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656C-37B1-448D-8848-43FB96FA5714}" type="datetimeFigureOut">
              <a:rPr lang="en-US" smtClean="0"/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B32A8-0557-45F8-AEA4-098B0180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7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656C-37B1-448D-8848-43FB96FA5714}" type="datetimeFigureOut">
              <a:rPr lang="en-US" smtClean="0"/>
              <a:t>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B32A8-0557-45F8-AEA4-098B0180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91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656C-37B1-448D-8848-43FB96FA5714}" type="datetimeFigureOut">
              <a:rPr lang="en-US" smtClean="0"/>
              <a:t>2/19/2014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B32A8-0557-45F8-AEA4-098B0180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4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656C-37B1-448D-8848-43FB96FA5714}" type="datetimeFigureOut">
              <a:rPr lang="en-US" smtClean="0"/>
              <a:t>2/19/2014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B32A8-0557-45F8-AEA4-098B0180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25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656C-37B1-448D-8848-43FB96FA5714}" type="datetimeFigureOut">
              <a:rPr lang="en-US" smtClean="0"/>
              <a:t>2/19/2014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B32A8-0557-45F8-AEA4-098B0180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8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656C-37B1-448D-8848-43FB96FA5714}" type="datetimeFigureOut">
              <a:rPr lang="en-US" smtClean="0"/>
              <a:t>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B32A8-0557-45F8-AEA4-098B0180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9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656C-37B1-448D-8848-43FB96FA5714}" type="datetimeFigureOut">
              <a:rPr lang="en-US" smtClean="0"/>
              <a:t>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B32A8-0557-45F8-AEA4-098B0180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41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2656C-37B1-448D-8848-43FB96FA5714}" type="datetimeFigureOut">
              <a:rPr lang="en-US" smtClean="0"/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B32A8-0557-45F8-AEA4-098B0180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38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mp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://ampcamp.berkeley.edu/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6427" y="990600"/>
            <a:ext cx="7772400" cy="2289175"/>
          </a:xfrm>
        </p:spPr>
        <p:txBody>
          <a:bodyPr>
            <a:normAutofit/>
          </a:bodyPr>
          <a:lstStyle/>
          <a:p>
            <a:r>
              <a:rPr lang="en-US" sz="5400" dirty="0" smtClean="0"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Cloud Computing and </a:t>
            </a:r>
            <a:br>
              <a:rPr lang="en-US" sz="5400" dirty="0" smtClean="0">
                <a:ea typeface="Open Sans Condensed Light" panose="020B0306030504020204" pitchFamily="34" charset="0"/>
                <a:cs typeface="Open Sans Condensed Light" panose="020B0306030504020204" pitchFamily="34" charset="0"/>
              </a:rPr>
            </a:br>
            <a:r>
              <a:rPr lang="en-US" sz="5400" dirty="0" smtClean="0"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Big Data Processing</a:t>
            </a:r>
            <a:endParaRPr lang="en-US" sz="5400" dirty="0"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38600"/>
            <a:ext cx="6400800" cy="14478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+mj-lt"/>
              </a:rPr>
              <a:t>Shivaram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</a:rPr>
              <a:t>Venkataraman</a:t>
            </a:r>
            <a:endParaRPr lang="en-US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UC Berkeley, AMP Lab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5791200" y="5729312"/>
            <a:ext cx="2514188" cy="826448"/>
            <a:chOff x="4953000" y="5181600"/>
            <a:chExt cx="4000688" cy="1342241"/>
          </a:xfrm>
        </p:grpSpPr>
        <p:pic>
          <p:nvPicPr>
            <p:cNvPr id="5" name="Picture 4" descr="amplab_hires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53000" y="5181600"/>
              <a:ext cx="4000688" cy="134224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611706" y="6132997"/>
              <a:ext cx="134249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rgbClr val="F2A736"/>
                  </a:solidFill>
                  <a:latin typeface="Corbel"/>
                  <a:cs typeface="Corbel"/>
                </a:rPr>
                <a:t>UC BERKELEY</a:t>
              </a:r>
              <a:endParaRPr lang="en-US" sz="1500" dirty="0">
                <a:solidFill>
                  <a:srgbClr val="F2A736"/>
                </a:solidFill>
                <a:latin typeface="Corbel"/>
                <a:cs typeface="Corbel"/>
              </a:endParaRPr>
            </a:p>
          </p:txBody>
        </p:sp>
      </p:grpSp>
      <p:sp>
        <p:nvSpPr>
          <p:cNvPr id="7" name="Subtitle 2"/>
          <p:cNvSpPr txBox="1">
            <a:spLocks/>
          </p:cNvSpPr>
          <p:nvPr/>
        </p:nvSpPr>
        <p:spPr>
          <a:xfrm>
            <a:off x="304800" y="5987576"/>
            <a:ext cx="5334000" cy="413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Slides from </a:t>
            </a:r>
            <a:r>
              <a:rPr lang="en-US" sz="2400" dirty="0" err="1" smtClean="0">
                <a:solidFill>
                  <a:schemeClr val="tx1"/>
                </a:solidFill>
                <a:latin typeface="+mj-lt"/>
              </a:rPr>
              <a:t>Matei</a:t>
            </a: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+mj-lt"/>
              </a:rPr>
              <a:t>Zaharia</a:t>
            </a:r>
            <a:endParaRPr lang="en-US" sz="2400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211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Datacenter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552" y="1447800"/>
            <a:ext cx="4419600" cy="9144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 smtClean="0"/>
              <a:t>Capacity: </a:t>
            </a:r>
          </a:p>
          <a:p>
            <a:pPr marL="0" indent="0" algn="ctr">
              <a:buNone/>
            </a:pPr>
            <a:r>
              <a:rPr lang="en-US" sz="2800" dirty="0" smtClean="0"/>
              <a:t>~10000 machines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667000"/>
            <a:ext cx="406830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" y="4495800"/>
            <a:ext cx="3200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Bandwidth: </a:t>
            </a:r>
            <a:endParaRPr lang="en-US" sz="2800" dirty="0" smtClean="0"/>
          </a:p>
          <a:p>
            <a:pPr algn="ctr"/>
            <a:r>
              <a:rPr lang="en-US" sz="2800" dirty="0" smtClean="0"/>
              <a:t>12-24 disks per node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6225310" y="4495800"/>
            <a:ext cx="26757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Latency: </a:t>
            </a:r>
            <a:endParaRPr lang="en-US" sz="2800" dirty="0" smtClean="0"/>
          </a:p>
          <a:p>
            <a:pPr algn="ctr"/>
            <a:r>
              <a:rPr lang="en-US" sz="2800" dirty="0" smtClean="0"/>
              <a:t>256GB RAM cache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594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Datacenter 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854" y="1600200"/>
            <a:ext cx="8049545" cy="11430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Initially </a:t>
            </a:r>
            <a:r>
              <a:rPr lang="en-US" dirty="0" smtClean="0"/>
              <a:t>tree topology</a:t>
            </a:r>
            <a:r>
              <a:rPr lang="en-US" dirty="0"/>
              <a:t>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Over </a:t>
            </a:r>
            <a:r>
              <a:rPr lang="en-US" dirty="0"/>
              <a:t>subscribed </a:t>
            </a:r>
            <a:r>
              <a:rPr lang="en-US" dirty="0" smtClean="0"/>
              <a:t>links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6" name="Picture 8" descr="http://clusterdesign.org/wp-content/uploads/2012/02/fat_tree_varying_ports-600x3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09" y="2938509"/>
            <a:ext cx="3883067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876801" y="3314700"/>
            <a:ext cx="4038600" cy="2095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 smtClean="0"/>
              <a:t>Fat tree, </a:t>
            </a:r>
            <a:r>
              <a:rPr lang="en-US" sz="2800" dirty="0" err="1" smtClean="0"/>
              <a:t>Bcube</a:t>
            </a:r>
            <a:r>
              <a:rPr lang="en-US" sz="2800" dirty="0" smtClean="0"/>
              <a:t>, VL2 etc.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800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 smtClean="0"/>
              <a:t>Lots of research to get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 smtClean="0"/>
              <a:t>full bisection bandwidth</a:t>
            </a:r>
          </a:p>
        </p:txBody>
      </p:sp>
    </p:spTree>
    <p:extLst>
      <p:ext uri="{BB962C8B-B14F-4D97-AF65-F5344CB8AC3E}">
        <p14:creationId xmlns:p14="http://schemas.microsoft.com/office/powerpoint/2010/main" val="222140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Datacenter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5040297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Goals</a:t>
            </a:r>
            <a:endParaRPr lang="en-US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Power usage effectiveness (PUE)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Cost-efficiency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Custom machine design</a:t>
            </a:r>
            <a:endParaRPr lang="en-US" sz="2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97" y="1524000"/>
            <a:ext cx="2819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029200" y="4326384"/>
            <a:ext cx="4114800" cy="9314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/>
              <a:t>Open Compute Project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(</a:t>
            </a:r>
            <a:r>
              <a:rPr lang="en-US" sz="2400" dirty="0" smtClean="0"/>
              <a:t>Facebook)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066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Datacenters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Cloud Computing</a:t>
            </a:r>
            <a:endParaRPr lang="en-US" dirty="0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87145"/>
            <a:ext cx="7262813" cy="2051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137326"/>
            <a:ext cx="25146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4648200"/>
            <a:ext cx="7772400" cy="685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“…long-held </a:t>
            </a:r>
            <a:r>
              <a:rPr lang="en-US" sz="2800" dirty="0"/>
              <a:t>dream of computing as a </a:t>
            </a:r>
            <a:r>
              <a:rPr lang="en-US" sz="2800" dirty="0" smtClean="0"/>
              <a:t>utility…”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6290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Mid 2006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5682" y="2057400"/>
            <a:ext cx="6406718" cy="83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Rent </a:t>
            </a:r>
            <a:r>
              <a:rPr lang="en-US" dirty="0"/>
              <a:t>virtual </a:t>
            </a:r>
            <a:r>
              <a:rPr lang="en-US" dirty="0" smtClean="0"/>
              <a:t>computers in the “Cloud”</a:t>
            </a:r>
            <a:endParaRPr lang="en-US" dirty="0"/>
          </a:p>
        </p:txBody>
      </p:sp>
      <p:pic>
        <p:nvPicPr>
          <p:cNvPr id="9220" name="Picture 4" descr="http://siliconangle.com/files/2012/01/aws-logo-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943236"/>
            <a:ext cx="2971800" cy="10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://cloudbestpractices.net/wp-content/uploads/2013/04/google_compute_engine_logo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800600"/>
            <a:ext cx="1841499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75608" y="3124199"/>
            <a:ext cx="579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3200" dirty="0" smtClean="0">
                <a:solidFill>
                  <a:prstClr val="black"/>
                </a:solidFill>
              </a:rPr>
              <a:t>On-demand machines, </a:t>
            </a:r>
            <a:r>
              <a:rPr lang="en-US" sz="3200" dirty="0">
                <a:solidFill>
                  <a:prstClr val="black"/>
                </a:solidFill>
              </a:rPr>
              <a:t>spot pricing</a:t>
            </a:r>
          </a:p>
        </p:txBody>
      </p:sp>
    </p:spTree>
    <p:extLst>
      <p:ext uri="{BB962C8B-B14F-4D97-AF65-F5344CB8AC3E}">
        <p14:creationId xmlns:p14="http://schemas.microsoft.com/office/powerpoint/2010/main" val="84627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EC2 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6613747"/>
              </p:ext>
            </p:extLst>
          </p:nvPr>
        </p:nvGraphicFramePr>
        <p:xfrm>
          <a:off x="457200" y="1600200"/>
          <a:ext cx="8229600" cy="4103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9715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Machine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Memory (GB)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Compute</a:t>
                      </a:r>
                      <a:r>
                        <a:rPr lang="en-US" sz="2400" baseline="0" dirty="0" smtClean="0"/>
                        <a:t> Units (ECU)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Local Storage (GB)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Cost / hour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15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t1.micro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0.615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$0.02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15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m1.xlarge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1680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$0.48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15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cc2.8xlarge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60.5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88 </a:t>
                      </a:r>
                      <a:br>
                        <a:rPr lang="en-US" sz="2400" dirty="0" smtClean="0"/>
                      </a:br>
                      <a:r>
                        <a:rPr lang="en-US" sz="2400" dirty="0" smtClean="0"/>
                        <a:t>(Xeon</a:t>
                      </a:r>
                      <a:r>
                        <a:rPr lang="en-US" sz="2400" baseline="0" dirty="0" smtClean="0"/>
                        <a:t> 2670)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3360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$2.40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5879068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 ECU = CPU </a:t>
            </a:r>
            <a:r>
              <a:rPr lang="en-US" dirty="0"/>
              <a:t>capacity of a 1.0-1.2 GHz 2007 Opteron or 2007 Xeon processor</a:t>
            </a:r>
          </a:p>
        </p:txBody>
      </p:sp>
    </p:spTree>
    <p:extLst>
      <p:ext uri="{BB962C8B-B14F-4D97-AF65-F5344CB8AC3E}">
        <p14:creationId xmlns:p14="http://schemas.microsoft.com/office/powerpoint/2010/main" val="368666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BF_009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77" r="11867"/>
          <a:stretch/>
        </p:blipFill>
        <p:spPr>
          <a:xfrm>
            <a:off x="3124939" y="0"/>
            <a:ext cx="6019061" cy="6858000"/>
          </a:xfrm>
          <a:prstGeom prst="rect">
            <a:avLst/>
          </a:prstGeom>
        </p:spPr>
      </p:pic>
      <p:pic>
        <p:nvPicPr>
          <p:cNvPr id="3080" name="Picture 8" descr="https://www.nersc.gov/assets/About-Us/hopper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7" r="10430"/>
          <a:stretch/>
        </p:blipFill>
        <p:spPr bwMode="auto">
          <a:xfrm>
            <a:off x="0" y="0"/>
            <a:ext cx="37996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9644" y="609600"/>
            <a:ext cx="4038600" cy="685800"/>
          </a:xfrm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sz="5400" dirty="0" smtClean="0">
                <a:solidFill>
                  <a:schemeClr val="bg1"/>
                </a:solidFill>
              </a:rPr>
              <a:t>Hardware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36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Hopper vs. Datacenter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5905282"/>
              </p:ext>
            </p:extLst>
          </p:nvPr>
        </p:nvGraphicFramePr>
        <p:xfrm>
          <a:off x="457200" y="1295400"/>
          <a:ext cx="8229600" cy="487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81280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Hopper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Datacenter</a:t>
                      </a:r>
                      <a:r>
                        <a:rPr lang="en-US" sz="2400" baseline="30000" dirty="0" smtClean="0"/>
                        <a:t>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Nodes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6384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1000s</a:t>
                      </a:r>
                      <a:r>
                        <a:rPr lang="en-US" sz="2400" baseline="0" dirty="0" smtClean="0"/>
                        <a:t> to 10000s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CPUs (per</a:t>
                      </a:r>
                      <a:r>
                        <a:rPr lang="en-US" sz="2400" baseline="0" dirty="0" smtClean="0"/>
                        <a:t> node)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2x12 cores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~2</a:t>
                      </a:r>
                      <a:r>
                        <a:rPr lang="en-US" sz="2400" baseline="0" dirty="0" smtClean="0"/>
                        <a:t>x6 </a:t>
                      </a:r>
                      <a:r>
                        <a:rPr lang="en-US" sz="2400" baseline="0" dirty="0" smtClean="0"/>
                        <a:t>cores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Memory (per node)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32-64GB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~48-128GB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Storage (overall)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~4 PB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120-480 PB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Interconnect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~ 66.4 </a:t>
                      </a:r>
                      <a:r>
                        <a:rPr lang="en-US" sz="2400" dirty="0" err="1" smtClean="0">
                          <a:solidFill>
                            <a:srgbClr val="C00000"/>
                          </a:solidFill>
                        </a:rPr>
                        <a:t>Gbps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~10Gbps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57200" y="6397823"/>
            <a:ext cx="830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aseline="30000" dirty="0"/>
              <a:t>2</a:t>
            </a:r>
            <a:r>
              <a:rPr lang="en-US" sz="1400" dirty="0" smtClean="0"/>
              <a:t>http</a:t>
            </a:r>
            <a:r>
              <a:rPr lang="en-US" sz="1400" dirty="0"/>
              <a:t>://blog.cloudera.com/blog/2013/08/how-to-select-the-right-hardware-for-your-new-hadoop-cluster/</a:t>
            </a:r>
          </a:p>
        </p:txBody>
      </p:sp>
    </p:spTree>
    <p:extLst>
      <p:ext uri="{BB962C8B-B14F-4D97-AF65-F5344CB8AC3E}">
        <p14:creationId xmlns:p14="http://schemas.microsoft.com/office/powerpoint/2010/main" val="69535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Focus on Storage vs. FLOPS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Scale out with commodity components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Pay-as-you-go 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1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BF_009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8917" y="0"/>
            <a:ext cx="9252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1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6157" y="397075"/>
            <a:ext cx="8229600" cy="1143000"/>
          </a:xfrm>
        </p:spPr>
        <p:txBody>
          <a:bodyPr/>
          <a:lstStyle/>
          <a:p>
            <a:r>
              <a:rPr lang="en-US" dirty="0" smtClean="0"/>
              <a:t>Cloud Computing, Big Data</a:t>
            </a:r>
            <a:endParaRPr lang="en-US" dirty="0"/>
          </a:p>
        </p:txBody>
      </p:sp>
      <p:pic>
        <p:nvPicPr>
          <p:cNvPr id="1036" name="Picture 12" descr="http://i.i.cbsi.com/cnwk.1d/i/tim/2012/10/17/google-datacenter-tech-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846153"/>
            <a:ext cx="5011595" cy="334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52400" y="2519779"/>
            <a:ext cx="3514448" cy="4120294"/>
            <a:chOff x="5508421" y="2770313"/>
            <a:chExt cx="3440108" cy="4064974"/>
          </a:xfrm>
        </p:grpSpPr>
        <p:pic>
          <p:nvPicPr>
            <p:cNvPr id="8" name="Picture 7" descr="economist.jp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6153" y="2770313"/>
              <a:ext cx="1831161" cy="239859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 descr="4461757843_7869b5d691.jpg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51807" y="4079601"/>
              <a:ext cx="1796722" cy="24051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08421" y="4437276"/>
              <a:ext cx="1758625" cy="2398011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9596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BF_009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8917" y="0"/>
            <a:ext cx="9252093" cy="6858000"/>
          </a:xfrm>
          <a:prstGeom prst="rect">
            <a:avLst/>
          </a:prstGeom>
        </p:spPr>
      </p:pic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6299550" cy="3762231"/>
          </a:xfr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76400"/>
            <a:ext cx="6154009" cy="3772427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458736"/>
            <a:ext cx="6420747" cy="4429744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2"/>
          <a:stretch/>
        </p:blipFill>
        <p:spPr>
          <a:xfrm>
            <a:off x="2680497" y="3733798"/>
            <a:ext cx="6512679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3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-216763"/>
            <a:ext cx="8698604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239" y="6096000"/>
            <a:ext cx="8229600" cy="411162"/>
          </a:xfrm>
        </p:spPr>
        <p:txBody>
          <a:bodyPr>
            <a:noAutofit/>
          </a:bodyPr>
          <a:lstStyle/>
          <a:p>
            <a:r>
              <a:rPr lang="en-US" sz="3600" dirty="0" smtClean="0"/>
              <a:t>Jeff Dean @ Google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2608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BF_009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8917" y="0"/>
            <a:ext cx="9252093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58917" y="2819400"/>
            <a:ext cx="9252093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mpd="sng">
            <a:solidFill>
              <a:srgbClr val="4F81BD"/>
            </a:solidFill>
            <a:headEnd type="none" w="med" len="med"/>
            <a:tailEnd type="non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How do we program </a:t>
            </a:r>
            <a:r>
              <a:rPr lang="en-US" sz="4000" dirty="0" smtClean="0">
                <a:solidFill>
                  <a:schemeClr val="tx1"/>
                </a:solidFill>
              </a:rPr>
              <a:t>this ?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63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Message Passing Models (MPI)</a:t>
            </a:r>
          </a:p>
          <a:p>
            <a:pPr marL="0" indent="0">
              <a:buNone/>
            </a:pPr>
            <a:r>
              <a:rPr lang="en-US" dirty="0" smtClean="0"/>
              <a:t>Fine-grained messages + computation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Hard </a:t>
            </a:r>
            <a:r>
              <a:rPr lang="en-US" dirty="0"/>
              <a:t>to deal with </a:t>
            </a:r>
            <a:r>
              <a:rPr lang="en-US" dirty="0" smtClean="0"/>
              <a:t>disk locality, failures, stragglers</a:t>
            </a:r>
          </a:p>
          <a:p>
            <a:pPr marL="0" indent="0">
              <a:buNone/>
            </a:pPr>
            <a:r>
              <a:rPr lang="en-US" dirty="0" smtClean="0"/>
              <a:t>1 </a:t>
            </a:r>
            <a:r>
              <a:rPr lang="en-US" dirty="0"/>
              <a:t>server fails every 3 years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10K </a:t>
            </a:r>
            <a:r>
              <a:rPr lang="en-US" dirty="0"/>
              <a:t>nodes see 10 faults/day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8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Data Parallel Models</a:t>
            </a:r>
          </a:p>
          <a:p>
            <a:pPr marL="0" indent="0">
              <a:buNone/>
            </a:pPr>
            <a:r>
              <a:rPr lang="en-US" dirty="0" smtClean="0"/>
              <a:t>Restrict </a:t>
            </a:r>
            <a:r>
              <a:rPr lang="en-US" dirty="0" smtClean="0"/>
              <a:t>the programming </a:t>
            </a:r>
            <a:r>
              <a:rPr lang="en-US" dirty="0" smtClean="0"/>
              <a:t>interface</a:t>
            </a:r>
          </a:p>
          <a:p>
            <a:pPr marL="0" indent="0">
              <a:buNone/>
            </a:pPr>
            <a:r>
              <a:rPr lang="en-US" dirty="0" smtClean="0"/>
              <a:t>Automatically handle failures, locality etc.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“Here’s an operation, run it on all of the data”</a:t>
            </a:r>
          </a:p>
          <a:p>
            <a:pPr lvl="1"/>
            <a:r>
              <a:rPr lang="en-US" dirty="0" smtClean="0"/>
              <a:t>I don’t care </a:t>
            </a:r>
            <a:r>
              <a:rPr lang="en-US" i="1" dirty="0" smtClean="0">
                <a:solidFill>
                  <a:srgbClr val="C00000"/>
                </a:solidFill>
              </a:rPr>
              <a:t>where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it runs (you schedule that)</a:t>
            </a:r>
          </a:p>
          <a:p>
            <a:pPr lvl="1"/>
            <a:r>
              <a:rPr lang="en-US" dirty="0" smtClean="0"/>
              <a:t>In fact, feel free to run it </a:t>
            </a:r>
            <a:r>
              <a:rPr lang="en-US" i="1" dirty="0" smtClean="0">
                <a:solidFill>
                  <a:srgbClr val="C00000"/>
                </a:solidFill>
              </a:rPr>
              <a:t>retry</a:t>
            </a:r>
            <a:r>
              <a:rPr lang="en-US" i="1" dirty="0" smtClean="0"/>
              <a:t> </a:t>
            </a:r>
            <a:r>
              <a:rPr lang="en-US" dirty="0" smtClean="0"/>
              <a:t>on </a:t>
            </a:r>
            <a:r>
              <a:rPr lang="en-US" dirty="0" smtClean="0"/>
              <a:t>different nodes</a:t>
            </a:r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0092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0" r="11639"/>
          <a:stretch/>
        </p:blipFill>
        <p:spPr bwMode="auto">
          <a:xfrm>
            <a:off x="533400" y="1574074"/>
            <a:ext cx="4648201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91200" y="1752600"/>
            <a:ext cx="2895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Google 2004 </a:t>
            </a:r>
          </a:p>
          <a:p>
            <a:endParaRPr lang="en-US" sz="2800" dirty="0"/>
          </a:p>
          <a:p>
            <a:r>
              <a:rPr lang="en-US" sz="2800" dirty="0" smtClean="0"/>
              <a:t>Build </a:t>
            </a:r>
            <a:r>
              <a:rPr lang="en-US" sz="2800" dirty="0"/>
              <a:t>s</a:t>
            </a:r>
            <a:r>
              <a:rPr lang="en-US" sz="2800" dirty="0" smtClean="0"/>
              <a:t>earch index</a:t>
            </a:r>
          </a:p>
          <a:p>
            <a:r>
              <a:rPr lang="en-US" sz="2800" dirty="0" smtClean="0"/>
              <a:t>Compute PageRank</a:t>
            </a:r>
            <a:endParaRPr lang="en-US" sz="2800" dirty="0" smtClean="0"/>
          </a:p>
        </p:txBody>
      </p:sp>
      <p:pic>
        <p:nvPicPr>
          <p:cNvPr id="7" name="Picture 6" descr="Hado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174388"/>
            <a:ext cx="2857500" cy="6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791200" y="5035472"/>
            <a:ext cx="330731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Hadoop: </a:t>
            </a:r>
            <a:r>
              <a:rPr lang="en-US" sz="2800" dirty="0"/>
              <a:t>Open-source </a:t>
            </a:r>
            <a:endParaRPr lang="en-US" sz="2800" dirty="0" smtClean="0"/>
          </a:p>
          <a:p>
            <a:r>
              <a:rPr lang="en-US" sz="2800" dirty="0" smtClean="0"/>
              <a:t>at Yahoo, Facebook</a:t>
            </a:r>
          </a:p>
        </p:txBody>
      </p:sp>
    </p:spTree>
    <p:extLst>
      <p:ext uri="{BB962C8B-B14F-4D97-AF65-F5344CB8AC3E}">
        <p14:creationId xmlns:p14="http://schemas.microsoft.com/office/powerpoint/2010/main" val="339677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300" dirty="0" err="1"/>
              <a:t>MapReduce</a:t>
            </a:r>
            <a:r>
              <a:rPr lang="en-US" sz="4300" dirty="0"/>
              <a:t> Programming Model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dirty="0">
                <a:solidFill>
                  <a:srgbClr val="000000"/>
                </a:solidFill>
                <a:latin typeface="+mj-lt"/>
              </a:rPr>
              <a:t>Data type: 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Each record is (key, value)</a:t>
            </a:r>
          </a:p>
          <a:p>
            <a:pPr marL="0" indent="0" eaLnBrk="1" hangingPunct="1">
              <a:buNone/>
            </a:pPr>
            <a:endParaRPr lang="en-US" dirty="0">
              <a:solidFill>
                <a:srgbClr val="000000"/>
              </a:solidFill>
              <a:latin typeface="+mj-lt"/>
            </a:endParaRPr>
          </a:p>
          <a:p>
            <a:pPr marL="0" indent="0" eaLnBrk="1" hangingPunct="1">
              <a:buNone/>
              <a:tabLst>
                <a:tab pos="52388" algn="l"/>
              </a:tabLst>
            </a:pPr>
            <a:r>
              <a:rPr lang="en-US" dirty="0">
                <a:solidFill>
                  <a:srgbClr val="C00000"/>
                </a:solidFill>
                <a:latin typeface="+mj-lt"/>
              </a:rPr>
              <a:t>M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ap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function:</a:t>
            </a:r>
          </a:p>
          <a:p>
            <a:pPr algn="ctr" eaLnBrk="1" hangingPunct="1">
              <a:buFont typeface="Arial" charset="0"/>
              <a:buNone/>
            </a:pPr>
            <a:r>
              <a:rPr lang="en-US" dirty="0">
                <a:solidFill>
                  <a:srgbClr val="000000"/>
                </a:solidFill>
                <a:latin typeface="+mj-lt"/>
              </a:rPr>
              <a:t>(K</a:t>
            </a:r>
            <a:r>
              <a:rPr lang="en-US" baseline="-25000" dirty="0">
                <a:solidFill>
                  <a:srgbClr val="000000"/>
                </a:solidFill>
                <a:latin typeface="+mj-lt"/>
              </a:rPr>
              <a:t>in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, V</a:t>
            </a:r>
            <a:r>
              <a:rPr lang="en-US" baseline="-25000" dirty="0">
                <a:solidFill>
                  <a:srgbClr val="000000"/>
                </a:solidFill>
                <a:latin typeface="+mj-lt"/>
              </a:rPr>
              <a:t>in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) </a:t>
            </a:r>
            <a:r>
              <a:rPr lang="en-US" dirty="0" smtClean="0">
                <a:solidFill>
                  <a:srgbClr val="000000"/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list(</a:t>
            </a:r>
            <a:r>
              <a:rPr lang="en-US" dirty="0" err="1">
                <a:solidFill>
                  <a:srgbClr val="000000"/>
                </a:solidFill>
                <a:latin typeface="+mj-lt"/>
              </a:rPr>
              <a:t>K</a:t>
            </a:r>
            <a:r>
              <a:rPr lang="en-US" baseline="-25000" dirty="0" err="1">
                <a:solidFill>
                  <a:srgbClr val="000000"/>
                </a:solidFill>
                <a:latin typeface="+mj-lt"/>
              </a:rPr>
              <a:t>inter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+mj-lt"/>
              </a:rPr>
              <a:t>V</a:t>
            </a:r>
            <a:r>
              <a:rPr lang="en-US" baseline="-25000" dirty="0" err="1">
                <a:solidFill>
                  <a:srgbClr val="000000"/>
                </a:solidFill>
                <a:latin typeface="+mj-lt"/>
              </a:rPr>
              <a:t>inter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)</a:t>
            </a:r>
          </a:p>
          <a:p>
            <a:pPr algn="ctr" eaLnBrk="1" hangingPunct="1">
              <a:buFont typeface="Arial" charset="0"/>
              <a:buNone/>
            </a:pPr>
            <a:endParaRPr lang="en-US" dirty="0" smtClean="0">
              <a:solidFill>
                <a:srgbClr val="000000"/>
              </a:solidFill>
              <a:latin typeface="+mj-lt"/>
            </a:endParaRPr>
          </a:p>
          <a:p>
            <a:pPr marL="0" indent="0" eaLnBrk="1" hangingPunct="1">
              <a:buNone/>
            </a:pPr>
            <a:r>
              <a:rPr lang="en-US" dirty="0" smtClean="0">
                <a:solidFill>
                  <a:srgbClr val="C00000"/>
                </a:solidFill>
                <a:latin typeface="+mj-lt"/>
              </a:rPr>
              <a:t>Reduce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function:</a:t>
            </a:r>
          </a:p>
          <a:p>
            <a:pPr algn="ctr" eaLnBrk="1" hangingPunct="1">
              <a:buFont typeface="Arial" charset="0"/>
              <a:buNone/>
            </a:pPr>
            <a:r>
              <a:rPr lang="en-US" dirty="0">
                <a:solidFill>
                  <a:srgbClr val="000000"/>
                </a:solidFill>
                <a:latin typeface="+mj-lt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+mj-lt"/>
              </a:rPr>
              <a:t>K</a:t>
            </a:r>
            <a:r>
              <a:rPr lang="en-US" baseline="-25000" dirty="0" err="1">
                <a:solidFill>
                  <a:srgbClr val="000000"/>
                </a:solidFill>
                <a:latin typeface="+mj-lt"/>
              </a:rPr>
              <a:t>inter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, list(</a:t>
            </a:r>
            <a:r>
              <a:rPr lang="en-US" dirty="0" err="1">
                <a:solidFill>
                  <a:srgbClr val="000000"/>
                </a:solidFill>
                <a:latin typeface="+mj-lt"/>
              </a:rPr>
              <a:t>V</a:t>
            </a:r>
            <a:r>
              <a:rPr lang="en-US" baseline="-25000" dirty="0" err="1">
                <a:solidFill>
                  <a:srgbClr val="000000"/>
                </a:solidFill>
                <a:latin typeface="+mj-lt"/>
              </a:rPr>
              <a:t>inter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)) </a:t>
            </a:r>
            <a:r>
              <a:rPr lang="en-US" dirty="0" smtClean="0">
                <a:solidFill>
                  <a:srgbClr val="000000"/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list(</a:t>
            </a:r>
            <a:r>
              <a:rPr lang="en-US" dirty="0" err="1">
                <a:solidFill>
                  <a:srgbClr val="000000"/>
                </a:solidFill>
                <a:latin typeface="+mj-lt"/>
              </a:rPr>
              <a:t>K</a:t>
            </a:r>
            <a:r>
              <a:rPr lang="en-US" baseline="-25000" dirty="0" err="1">
                <a:solidFill>
                  <a:srgbClr val="000000"/>
                </a:solidFill>
                <a:latin typeface="+mj-lt"/>
              </a:rPr>
              <a:t>out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+mj-lt"/>
              </a:rPr>
              <a:t>V</a:t>
            </a:r>
            <a:r>
              <a:rPr lang="en-US" baseline="-25000" dirty="0" err="1">
                <a:solidFill>
                  <a:srgbClr val="000000"/>
                </a:solidFill>
                <a:latin typeface="+mj-lt"/>
              </a:rPr>
              <a:t>out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)</a:t>
            </a:r>
          </a:p>
          <a:p>
            <a:pPr eaLnBrk="1" hangingPunct="1"/>
            <a:endParaRPr lang="en-US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494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Word Count</a:t>
            </a:r>
          </a:p>
        </p:txBody>
      </p:sp>
      <p:sp>
        <p:nvSpPr>
          <p:cNvPr id="33794" name="Rectangle 3"/>
          <p:cNvSpPr>
            <a:spLocks noChangeArrowheads="1"/>
          </p:cNvSpPr>
          <p:nvPr/>
        </p:nvSpPr>
        <p:spPr bwMode="auto">
          <a:xfrm>
            <a:off x="457200" y="2209800"/>
            <a:ext cx="800100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600" b="1" dirty="0" err="1">
                <a:latin typeface="Lucida Console"/>
                <a:cs typeface="Lucida Console"/>
              </a:rPr>
              <a:t>def</a:t>
            </a:r>
            <a:r>
              <a:rPr lang="en-US" sz="2600" b="1" dirty="0">
                <a:latin typeface="Lucida Console"/>
                <a:cs typeface="Lucida Console"/>
              </a:rPr>
              <a:t> </a:t>
            </a:r>
            <a:r>
              <a:rPr lang="en-US" sz="2600" dirty="0">
                <a:latin typeface="Lucida Console"/>
                <a:cs typeface="Lucida Console"/>
              </a:rPr>
              <a:t>mapper(line):</a:t>
            </a:r>
          </a:p>
          <a:p>
            <a:r>
              <a:rPr lang="en-US" sz="2600" dirty="0">
                <a:latin typeface="Lucida Console"/>
                <a:cs typeface="Lucida Console"/>
              </a:rPr>
              <a:t>    </a:t>
            </a:r>
            <a:r>
              <a:rPr lang="en-US" sz="2600" b="1" dirty="0" smtClean="0">
                <a:latin typeface="Lucida Console"/>
                <a:cs typeface="Lucida Console"/>
              </a:rPr>
              <a:t>for</a:t>
            </a:r>
            <a:r>
              <a:rPr lang="en-US" sz="2600" dirty="0" smtClean="0">
                <a:latin typeface="Lucida Console"/>
                <a:cs typeface="Lucida Console"/>
              </a:rPr>
              <a:t> </a:t>
            </a:r>
            <a:r>
              <a:rPr lang="en-US" sz="2600" dirty="0">
                <a:latin typeface="Lucida Console"/>
                <a:cs typeface="Lucida Console"/>
              </a:rPr>
              <a:t>word </a:t>
            </a:r>
            <a:r>
              <a:rPr lang="en-US" sz="2600" b="1" dirty="0">
                <a:latin typeface="Lucida Console"/>
                <a:cs typeface="Lucida Console"/>
              </a:rPr>
              <a:t>in </a:t>
            </a:r>
            <a:r>
              <a:rPr lang="en-US" sz="2600" dirty="0" err="1">
                <a:latin typeface="Lucida Console"/>
                <a:cs typeface="Lucida Console"/>
              </a:rPr>
              <a:t>line.split</a:t>
            </a:r>
            <a:r>
              <a:rPr lang="en-US" sz="2600" dirty="0">
                <a:latin typeface="Lucida Console"/>
                <a:cs typeface="Lucida Console"/>
              </a:rPr>
              <a:t>():</a:t>
            </a:r>
          </a:p>
          <a:p>
            <a:r>
              <a:rPr lang="en-US" sz="2600" dirty="0">
                <a:latin typeface="Lucida Console"/>
                <a:cs typeface="Lucida Console"/>
              </a:rPr>
              <a:t>        output(word, 1)</a:t>
            </a:r>
          </a:p>
          <a:p>
            <a:endParaRPr lang="en-US" sz="2600" dirty="0">
              <a:latin typeface="Lucida Console"/>
              <a:cs typeface="Lucida Console"/>
            </a:endParaRPr>
          </a:p>
          <a:p>
            <a:endParaRPr lang="en-US" sz="2600" dirty="0">
              <a:latin typeface="Lucida Console"/>
              <a:cs typeface="Lucida Console"/>
            </a:endParaRPr>
          </a:p>
          <a:p>
            <a:r>
              <a:rPr lang="en-US" sz="2600" b="1" dirty="0" err="1">
                <a:latin typeface="Lucida Console"/>
                <a:cs typeface="Lucida Console"/>
              </a:rPr>
              <a:t>def</a:t>
            </a:r>
            <a:r>
              <a:rPr lang="en-US" sz="2600" b="1" dirty="0">
                <a:latin typeface="Lucida Console"/>
                <a:cs typeface="Lucida Console"/>
              </a:rPr>
              <a:t> </a:t>
            </a:r>
            <a:r>
              <a:rPr lang="en-US" sz="2600" dirty="0">
                <a:latin typeface="Lucida Console"/>
                <a:cs typeface="Lucida Console"/>
              </a:rPr>
              <a:t>reducer(key, values):</a:t>
            </a:r>
          </a:p>
          <a:p>
            <a:r>
              <a:rPr lang="en-US" sz="2600" dirty="0">
                <a:latin typeface="Lucida Console"/>
                <a:cs typeface="Lucida Console"/>
              </a:rPr>
              <a:t>    output(key, sum(values))</a:t>
            </a:r>
          </a:p>
          <a:p>
            <a:endParaRPr lang="en-US" sz="2600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84180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Word Count Execution</a:t>
            </a:r>
          </a:p>
        </p:txBody>
      </p:sp>
      <p:sp>
        <p:nvSpPr>
          <p:cNvPr id="128" name="Folded Corner 127"/>
          <p:cNvSpPr>
            <a:spLocks noChangeArrowheads="1"/>
          </p:cNvSpPr>
          <p:nvPr/>
        </p:nvSpPr>
        <p:spPr bwMode="auto">
          <a:xfrm rot="10800000">
            <a:off x="381000" y="1981200"/>
            <a:ext cx="1143000" cy="4648200"/>
          </a:xfrm>
          <a:prstGeom prst="foldedCorner">
            <a:avLst>
              <a:gd name="adj" fmla="val 16667"/>
            </a:avLst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j-lt"/>
              <a:ea typeface="+mn-ea"/>
              <a:cs typeface="+mn-cs"/>
            </a:endParaRPr>
          </a:p>
        </p:txBody>
      </p:sp>
      <p:cxnSp>
        <p:nvCxnSpPr>
          <p:cNvPr id="34819" name="Straight Arrow Connector 454"/>
          <p:cNvCxnSpPr>
            <a:cxnSpLocks noChangeShapeType="1"/>
            <a:stCxn id="116" idx="2"/>
            <a:endCxn id="127" idx="1"/>
          </p:cNvCxnSpPr>
          <p:nvPr/>
        </p:nvCxnSpPr>
        <p:spPr bwMode="auto">
          <a:xfrm rot="10800000" flipH="1" flipV="1">
            <a:off x="1676400" y="2755900"/>
            <a:ext cx="609600" cy="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0" name="TextBox 108"/>
          <p:cNvSpPr txBox="1">
            <a:spLocks noChangeArrowheads="1"/>
          </p:cNvSpPr>
          <p:nvPr/>
        </p:nvSpPr>
        <p:spPr bwMode="auto">
          <a:xfrm>
            <a:off x="381000" y="2325688"/>
            <a:ext cx="1143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latin typeface="+mj-lt"/>
                <a:cs typeface="Corbel" charset="0"/>
              </a:rPr>
              <a:t>the quick</a:t>
            </a:r>
          </a:p>
          <a:p>
            <a:pPr algn="ctr" eaLnBrk="1" hangingPunct="1"/>
            <a:r>
              <a:rPr lang="en-US" sz="1800" dirty="0">
                <a:latin typeface="+mj-lt"/>
                <a:cs typeface="Corbel" charset="0"/>
              </a:rPr>
              <a:t>brown fox</a:t>
            </a:r>
          </a:p>
        </p:txBody>
      </p:sp>
      <p:sp>
        <p:nvSpPr>
          <p:cNvPr id="34821" name="TextBox 109"/>
          <p:cNvSpPr txBox="1">
            <a:spLocks noChangeArrowheads="1"/>
          </p:cNvSpPr>
          <p:nvPr/>
        </p:nvSpPr>
        <p:spPr bwMode="auto">
          <a:xfrm>
            <a:off x="358775" y="3898900"/>
            <a:ext cx="11985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+mj-lt"/>
                <a:cs typeface="Corbel" charset="0"/>
              </a:rPr>
              <a:t>the fox ate the mouse</a:t>
            </a:r>
          </a:p>
        </p:txBody>
      </p:sp>
      <p:sp>
        <p:nvSpPr>
          <p:cNvPr id="34822" name="TextBox 110"/>
          <p:cNvSpPr txBox="1">
            <a:spLocks noChangeArrowheads="1"/>
          </p:cNvSpPr>
          <p:nvPr/>
        </p:nvSpPr>
        <p:spPr bwMode="auto">
          <a:xfrm>
            <a:off x="374650" y="5424488"/>
            <a:ext cx="11493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+mj-lt"/>
                <a:cs typeface="Corbel" charset="0"/>
              </a:rPr>
              <a:t>how now</a:t>
            </a:r>
          </a:p>
          <a:p>
            <a:pPr algn="ctr" eaLnBrk="1" hangingPunct="1"/>
            <a:r>
              <a:rPr lang="en-US" sz="1800">
                <a:latin typeface="+mj-lt"/>
                <a:cs typeface="Corbel" charset="0"/>
              </a:rPr>
              <a:t>brown cow</a:t>
            </a:r>
          </a:p>
        </p:txBody>
      </p:sp>
      <p:sp>
        <p:nvSpPr>
          <p:cNvPr id="116" name="Right Bracket 115"/>
          <p:cNvSpPr/>
          <p:nvPr/>
        </p:nvSpPr>
        <p:spPr bwMode="auto">
          <a:xfrm>
            <a:off x="1524000" y="1981200"/>
            <a:ext cx="152400" cy="1549400"/>
          </a:xfrm>
          <a:prstGeom prst="rightBracket">
            <a:avLst/>
          </a:prstGeom>
          <a:ln w="158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0" name="Right Bracket 119"/>
          <p:cNvSpPr/>
          <p:nvPr/>
        </p:nvSpPr>
        <p:spPr bwMode="auto">
          <a:xfrm>
            <a:off x="1524000" y="3530600"/>
            <a:ext cx="152400" cy="1549400"/>
          </a:xfrm>
          <a:prstGeom prst="rightBracket">
            <a:avLst/>
          </a:prstGeom>
          <a:ln w="158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1" name="Right Bracket 120"/>
          <p:cNvSpPr/>
          <p:nvPr/>
        </p:nvSpPr>
        <p:spPr bwMode="auto">
          <a:xfrm>
            <a:off x="1524000" y="5080000"/>
            <a:ext cx="152400" cy="1549400"/>
          </a:xfrm>
          <a:prstGeom prst="rightBracket">
            <a:avLst/>
          </a:prstGeom>
          <a:ln w="158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4826" name="Straight Arrow Connector 124"/>
          <p:cNvCxnSpPr>
            <a:cxnSpLocks noChangeShapeType="1"/>
            <a:stCxn id="120" idx="2"/>
            <a:endCxn id="133" idx="1"/>
          </p:cNvCxnSpPr>
          <p:nvPr/>
        </p:nvCxnSpPr>
        <p:spPr bwMode="auto">
          <a:xfrm rot="10800000" flipH="1" flipV="1">
            <a:off x="1676400" y="4305300"/>
            <a:ext cx="609600" cy="4763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7" name="Rounded Rectangle 126"/>
          <p:cNvSpPr>
            <a:spLocks noChangeArrowheads="1"/>
          </p:cNvSpPr>
          <p:nvPr/>
        </p:nvSpPr>
        <p:spPr bwMode="auto">
          <a:xfrm>
            <a:off x="2286000" y="2528888"/>
            <a:ext cx="838200" cy="4556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Map</a:t>
            </a:r>
          </a:p>
        </p:txBody>
      </p:sp>
      <p:sp>
        <p:nvSpPr>
          <p:cNvPr id="133" name="Rounded Rectangle 132"/>
          <p:cNvSpPr>
            <a:spLocks noChangeArrowheads="1"/>
          </p:cNvSpPr>
          <p:nvPr/>
        </p:nvSpPr>
        <p:spPr bwMode="auto">
          <a:xfrm>
            <a:off x="2286000" y="4078288"/>
            <a:ext cx="838200" cy="4635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Map</a:t>
            </a:r>
          </a:p>
        </p:txBody>
      </p:sp>
      <p:sp>
        <p:nvSpPr>
          <p:cNvPr id="135" name="Rounded Rectangle 134"/>
          <p:cNvSpPr>
            <a:spLocks noChangeArrowheads="1"/>
          </p:cNvSpPr>
          <p:nvPr/>
        </p:nvSpPr>
        <p:spPr bwMode="auto">
          <a:xfrm>
            <a:off x="2286000" y="5629275"/>
            <a:ext cx="838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Map</a:t>
            </a:r>
          </a:p>
        </p:txBody>
      </p:sp>
      <p:cxnSp>
        <p:nvCxnSpPr>
          <p:cNvPr id="34830" name="Straight Arrow Connector 135"/>
          <p:cNvCxnSpPr>
            <a:cxnSpLocks noChangeShapeType="1"/>
            <a:stCxn id="121" idx="2"/>
            <a:endCxn id="135" idx="1"/>
          </p:cNvCxnSpPr>
          <p:nvPr/>
        </p:nvCxnSpPr>
        <p:spPr bwMode="auto">
          <a:xfrm rot="10800000" flipH="1" flipV="1">
            <a:off x="1676400" y="5854700"/>
            <a:ext cx="609600" cy="3175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4" name="Rounded Rectangle 153"/>
          <p:cNvSpPr>
            <a:spLocks noChangeArrowheads="1"/>
          </p:cNvSpPr>
          <p:nvPr/>
        </p:nvSpPr>
        <p:spPr bwMode="auto">
          <a:xfrm>
            <a:off x="5791200" y="2887663"/>
            <a:ext cx="1066800" cy="4556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1403C"/>
              </a:gs>
              <a:gs pos="100000">
                <a:srgbClr val="FF9A99"/>
              </a:gs>
            </a:gsLst>
            <a:lin ang="16200000"/>
          </a:gradFill>
          <a:ln w="9525">
            <a:solidFill>
              <a:srgbClr val="BE4B48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Reduce</a:t>
            </a:r>
          </a:p>
        </p:txBody>
      </p:sp>
      <p:sp>
        <p:nvSpPr>
          <p:cNvPr id="155" name="Rounded Rectangle 154"/>
          <p:cNvSpPr>
            <a:spLocks noChangeArrowheads="1"/>
          </p:cNvSpPr>
          <p:nvPr/>
        </p:nvSpPr>
        <p:spPr bwMode="auto">
          <a:xfrm>
            <a:off x="5791200" y="5224463"/>
            <a:ext cx="1066800" cy="4556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1403C"/>
              </a:gs>
              <a:gs pos="100000">
                <a:srgbClr val="FF9A99"/>
              </a:gs>
            </a:gsLst>
            <a:lin ang="16200000"/>
          </a:gradFill>
          <a:ln w="9525">
            <a:solidFill>
              <a:srgbClr val="BE4B48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Reduce</a:t>
            </a:r>
          </a:p>
        </p:txBody>
      </p:sp>
      <p:cxnSp>
        <p:nvCxnSpPr>
          <p:cNvPr id="34833" name="Straight Arrow Connector 155"/>
          <p:cNvCxnSpPr>
            <a:cxnSpLocks noChangeShapeType="1"/>
            <a:stCxn id="127" idx="3"/>
          </p:cNvCxnSpPr>
          <p:nvPr/>
        </p:nvCxnSpPr>
        <p:spPr bwMode="auto">
          <a:xfrm>
            <a:off x="3124200" y="2755900"/>
            <a:ext cx="2667000" cy="258763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4" name="Straight Arrow Connector 158"/>
          <p:cNvCxnSpPr>
            <a:cxnSpLocks noChangeShapeType="1"/>
            <a:stCxn id="127" idx="3"/>
          </p:cNvCxnSpPr>
          <p:nvPr/>
        </p:nvCxnSpPr>
        <p:spPr bwMode="auto">
          <a:xfrm>
            <a:off x="3124200" y="2755900"/>
            <a:ext cx="2667000" cy="2544763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5" name="Straight Arrow Connector 161"/>
          <p:cNvCxnSpPr>
            <a:cxnSpLocks noChangeShapeType="1"/>
            <a:stCxn id="135" idx="3"/>
          </p:cNvCxnSpPr>
          <p:nvPr/>
        </p:nvCxnSpPr>
        <p:spPr bwMode="auto">
          <a:xfrm flipV="1">
            <a:off x="3124200" y="3235325"/>
            <a:ext cx="2667000" cy="262255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6" name="Straight Arrow Connector 162"/>
          <p:cNvCxnSpPr>
            <a:cxnSpLocks noChangeShapeType="1"/>
            <a:stCxn id="133" idx="3"/>
            <a:endCxn id="155" idx="1"/>
          </p:cNvCxnSpPr>
          <p:nvPr/>
        </p:nvCxnSpPr>
        <p:spPr bwMode="auto">
          <a:xfrm>
            <a:off x="3124200" y="4310063"/>
            <a:ext cx="2667000" cy="1141412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7" name="Straight Arrow Connector 163"/>
          <p:cNvCxnSpPr>
            <a:cxnSpLocks noChangeShapeType="1"/>
            <a:stCxn id="133" idx="3"/>
            <a:endCxn id="154" idx="1"/>
          </p:cNvCxnSpPr>
          <p:nvPr/>
        </p:nvCxnSpPr>
        <p:spPr bwMode="auto">
          <a:xfrm flipV="1">
            <a:off x="3124200" y="3116263"/>
            <a:ext cx="2667000" cy="119380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8" name="Straight Arrow Connector 164"/>
          <p:cNvCxnSpPr>
            <a:cxnSpLocks noChangeShapeType="1"/>
            <a:stCxn id="135" idx="3"/>
          </p:cNvCxnSpPr>
          <p:nvPr/>
        </p:nvCxnSpPr>
        <p:spPr bwMode="auto">
          <a:xfrm flipV="1">
            <a:off x="3124200" y="5595938"/>
            <a:ext cx="2667000" cy="261937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9" name="Straight Arrow Connector 182"/>
          <p:cNvCxnSpPr>
            <a:cxnSpLocks noChangeShapeType="1"/>
            <a:stCxn id="154" idx="3"/>
            <a:endCxn id="188" idx="2"/>
          </p:cNvCxnSpPr>
          <p:nvPr/>
        </p:nvCxnSpPr>
        <p:spPr bwMode="auto">
          <a:xfrm>
            <a:off x="6858000" y="3116263"/>
            <a:ext cx="533400" cy="7937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40" name="Straight Arrow Connector 183"/>
          <p:cNvCxnSpPr>
            <a:cxnSpLocks noChangeShapeType="1"/>
            <a:stCxn id="155" idx="3"/>
            <a:endCxn id="189" idx="2"/>
          </p:cNvCxnSpPr>
          <p:nvPr/>
        </p:nvCxnSpPr>
        <p:spPr bwMode="auto">
          <a:xfrm flipV="1">
            <a:off x="6858000" y="5448300"/>
            <a:ext cx="533400" cy="3175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5" name="Folded Corner 184"/>
          <p:cNvSpPr>
            <a:spLocks noChangeArrowheads="1"/>
          </p:cNvSpPr>
          <p:nvPr/>
        </p:nvSpPr>
        <p:spPr bwMode="auto">
          <a:xfrm rot="10800000">
            <a:off x="7543800" y="1981200"/>
            <a:ext cx="1143000" cy="4648200"/>
          </a:xfrm>
          <a:prstGeom prst="foldedCorner">
            <a:avLst>
              <a:gd name="adj" fmla="val 16667"/>
            </a:avLst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34842" name="TextBox 185"/>
          <p:cNvSpPr txBox="1">
            <a:spLocks noChangeArrowheads="1"/>
          </p:cNvSpPr>
          <p:nvPr/>
        </p:nvSpPr>
        <p:spPr bwMode="auto">
          <a:xfrm>
            <a:off x="7543800" y="2373313"/>
            <a:ext cx="11430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+mj-lt"/>
                <a:cs typeface="Corbel" charset="0"/>
              </a:rPr>
              <a:t>brown, 2</a:t>
            </a:r>
          </a:p>
          <a:p>
            <a:pPr algn="ctr" eaLnBrk="1" hangingPunct="1"/>
            <a:r>
              <a:rPr lang="en-US" sz="1800">
                <a:latin typeface="+mj-lt"/>
                <a:cs typeface="Corbel" charset="0"/>
              </a:rPr>
              <a:t>fox, 2</a:t>
            </a:r>
          </a:p>
          <a:p>
            <a:pPr algn="ctr" eaLnBrk="1" hangingPunct="1"/>
            <a:r>
              <a:rPr lang="en-US" sz="1800">
                <a:latin typeface="+mj-lt"/>
                <a:cs typeface="Corbel" charset="0"/>
              </a:rPr>
              <a:t>how, 1</a:t>
            </a:r>
          </a:p>
          <a:p>
            <a:pPr algn="ctr" eaLnBrk="1" hangingPunct="1"/>
            <a:r>
              <a:rPr lang="en-US" sz="1800">
                <a:latin typeface="+mj-lt"/>
                <a:cs typeface="Corbel" charset="0"/>
              </a:rPr>
              <a:t>now, 1</a:t>
            </a:r>
          </a:p>
          <a:p>
            <a:pPr algn="ctr" eaLnBrk="1" hangingPunct="1"/>
            <a:r>
              <a:rPr lang="en-US" sz="1800">
                <a:latin typeface="+mj-lt"/>
                <a:cs typeface="Corbel" charset="0"/>
              </a:rPr>
              <a:t>the, 3</a:t>
            </a:r>
          </a:p>
        </p:txBody>
      </p:sp>
      <p:sp>
        <p:nvSpPr>
          <p:cNvPr id="34843" name="TextBox 186"/>
          <p:cNvSpPr txBox="1">
            <a:spLocks noChangeArrowheads="1"/>
          </p:cNvSpPr>
          <p:nvPr/>
        </p:nvSpPr>
        <p:spPr bwMode="auto">
          <a:xfrm>
            <a:off x="7543800" y="4824413"/>
            <a:ext cx="1143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+mj-lt"/>
                <a:cs typeface="Corbel" charset="0"/>
              </a:rPr>
              <a:t>ate, 1</a:t>
            </a:r>
          </a:p>
          <a:p>
            <a:pPr algn="ctr" eaLnBrk="1" hangingPunct="1"/>
            <a:r>
              <a:rPr lang="en-US" sz="1800">
                <a:latin typeface="+mj-lt"/>
                <a:cs typeface="Corbel" charset="0"/>
              </a:rPr>
              <a:t>cow, 1</a:t>
            </a:r>
          </a:p>
          <a:p>
            <a:pPr algn="ctr" eaLnBrk="1" hangingPunct="1"/>
            <a:r>
              <a:rPr lang="en-US" sz="1800">
                <a:latin typeface="+mj-lt"/>
                <a:cs typeface="Corbel" charset="0"/>
              </a:rPr>
              <a:t>mouse, 1</a:t>
            </a:r>
          </a:p>
          <a:p>
            <a:pPr algn="ctr" eaLnBrk="1" hangingPunct="1"/>
            <a:r>
              <a:rPr lang="en-US" sz="1800">
                <a:latin typeface="+mj-lt"/>
                <a:cs typeface="Corbel" charset="0"/>
              </a:rPr>
              <a:t>quick, 1</a:t>
            </a:r>
          </a:p>
        </p:txBody>
      </p:sp>
      <p:sp>
        <p:nvSpPr>
          <p:cNvPr id="188" name="Right Bracket 187"/>
          <p:cNvSpPr/>
          <p:nvPr/>
        </p:nvSpPr>
        <p:spPr bwMode="auto">
          <a:xfrm flipH="1">
            <a:off x="7391400" y="1981200"/>
            <a:ext cx="152400" cy="2287588"/>
          </a:xfrm>
          <a:prstGeom prst="rightBracket">
            <a:avLst/>
          </a:prstGeom>
          <a:ln w="158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9" name="Right Bracket 188"/>
          <p:cNvSpPr/>
          <p:nvPr/>
        </p:nvSpPr>
        <p:spPr bwMode="auto">
          <a:xfrm flipH="1">
            <a:off x="7391400" y="4268788"/>
            <a:ext cx="152400" cy="2360612"/>
          </a:xfrm>
          <a:prstGeom prst="rightBracket">
            <a:avLst/>
          </a:prstGeom>
          <a:ln w="158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846" name="TextBox 205"/>
          <p:cNvSpPr txBox="1">
            <a:spLocks noChangeArrowheads="1"/>
          </p:cNvSpPr>
          <p:nvPr/>
        </p:nvSpPr>
        <p:spPr bwMode="auto">
          <a:xfrm>
            <a:off x="3271838" y="1966913"/>
            <a:ext cx="914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>
                <a:latin typeface="+mj-lt"/>
                <a:cs typeface="Corbel" charset="0"/>
              </a:rPr>
              <a:t>the, 1</a:t>
            </a:r>
          </a:p>
          <a:p>
            <a:pPr algn="ctr" eaLnBrk="1" hangingPunct="1"/>
            <a:r>
              <a:rPr lang="en-US" sz="1600">
                <a:latin typeface="+mj-lt"/>
                <a:cs typeface="Corbel" charset="0"/>
              </a:rPr>
              <a:t>brown, 1</a:t>
            </a:r>
          </a:p>
          <a:p>
            <a:pPr algn="ctr" eaLnBrk="1" hangingPunct="1"/>
            <a:r>
              <a:rPr lang="en-US" sz="1600">
                <a:latin typeface="+mj-lt"/>
                <a:cs typeface="Corbel" charset="0"/>
              </a:rPr>
              <a:t>fox, 1</a:t>
            </a:r>
          </a:p>
        </p:txBody>
      </p:sp>
      <p:sp>
        <p:nvSpPr>
          <p:cNvPr id="34847" name="TextBox 206"/>
          <p:cNvSpPr txBox="1">
            <a:spLocks noChangeArrowheads="1"/>
          </p:cNvSpPr>
          <p:nvPr/>
        </p:nvSpPr>
        <p:spPr bwMode="auto">
          <a:xfrm>
            <a:off x="5084763" y="4348163"/>
            <a:ext cx="8270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>
                <a:latin typeface="+mj-lt"/>
                <a:cs typeface="Corbel" charset="0"/>
              </a:rPr>
              <a:t>quick, 1</a:t>
            </a:r>
          </a:p>
        </p:txBody>
      </p:sp>
      <p:sp>
        <p:nvSpPr>
          <p:cNvPr id="34848" name="TextBox 208"/>
          <p:cNvSpPr txBox="1">
            <a:spLocks noChangeArrowheads="1"/>
          </p:cNvSpPr>
          <p:nvPr/>
        </p:nvSpPr>
        <p:spPr bwMode="auto">
          <a:xfrm>
            <a:off x="2998788" y="3303588"/>
            <a:ext cx="6762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>
                <a:latin typeface="+mj-lt"/>
                <a:cs typeface="Corbel" charset="0"/>
              </a:rPr>
              <a:t>the, 1</a:t>
            </a:r>
          </a:p>
          <a:p>
            <a:pPr algn="ctr" eaLnBrk="1" hangingPunct="1"/>
            <a:r>
              <a:rPr lang="en-US" sz="1600">
                <a:latin typeface="+mj-lt"/>
                <a:cs typeface="Corbel" charset="0"/>
              </a:rPr>
              <a:t>fox, 1</a:t>
            </a:r>
          </a:p>
          <a:p>
            <a:pPr algn="ctr" eaLnBrk="1" hangingPunct="1"/>
            <a:r>
              <a:rPr lang="en-US" sz="1600">
                <a:latin typeface="+mj-lt"/>
                <a:cs typeface="Corbel" charset="0"/>
              </a:rPr>
              <a:t>the, 1</a:t>
            </a:r>
          </a:p>
        </p:txBody>
      </p:sp>
      <p:sp>
        <p:nvSpPr>
          <p:cNvPr id="34849" name="TextBox 209"/>
          <p:cNvSpPr txBox="1">
            <a:spLocks noChangeArrowheads="1"/>
          </p:cNvSpPr>
          <p:nvPr/>
        </p:nvSpPr>
        <p:spPr bwMode="auto">
          <a:xfrm>
            <a:off x="2589213" y="4741863"/>
            <a:ext cx="914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>
                <a:latin typeface="+mj-lt"/>
                <a:cs typeface="Corbel" charset="0"/>
              </a:rPr>
              <a:t>how, 1</a:t>
            </a:r>
          </a:p>
          <a:p>
            <a:pPr algn="ctr" eaLnBrk="1" hangingPunct="1"/>
            <a:r>
              <a:rPr lang="en-US" sz="1600">
                <a:latin typeface="+mj-lt"/>
                <a:cs typeface="Corbel" charset="0"/>
              </a:rPr>
              <a:t>now, 1</a:t>
            </a:r>
          </a:p>
          <a:p>
            <a:pPr algn="ctr" eaLnBrk="1" hangingPunct="1"/>
            <a:r>
              <a:rPr lang="en-US" sz="1600">
                <a:latin typeface="+mj-lt"/>
                <a:cs typeface="Corbel" charset="0"/>
              </a:rPr>
              <a:t>brown, 1</a:t>
            </a:r>
          </a:p>
        </p:txBody>
      </p:sp>
      <p:sp>
        <p:nvSpPr>
          <p:cNvPr id="34850" name="TextBox 210"/>
          <p:cNvSpPr txBox="1">
            <a:spLocks noChangeArrowheads="1"/>
          </p:cNvSpPr>
          <p:nvPr/>
        </p:nvSpPr>
        <p:spPr bwMode="auto">
          <a:xfrm>
            <a:off x="4225925" y="5006975"/>
            <a:ext cx="9413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>
                <a:latin typeface="+mj-lt"/>
                <a:cs typeface="Corbel" charset="0"/>
              </a:rPr>
              <a:t>ate, 1</a:t>
            </a:r>
          </a:p>
          <a:p>
            <a:pPr algn="ctr" eaLnBrk="1" hangingPunct="1"/>
            <a:r>
              <a:rPr lang="en-US" sz="1600">
                <a:latin typeface="+mj-lt"/>
                <a:cs typeface="Corbel" charset="0"/>
              </a:rPr>
              <a:t>mouse, 1</a:t>
            </a:r>
          </a:p>
        </p:txBody>
      </p:sp>
      <p:sp>
        <p:nvSpPr>
          <p:cNvPr id="34851" name="TextBox 211"/>
          <p:cNvSpPr txBox="1">
            <a:spLocks noChangeArrowheads="1"/>
          </p:cNvSpPr>
          <p:nvPr/>
        </p:nvSpPr>
        <p:spPr bwMode="auto">
          <a:xfrm>
            <a:off x="4178300" y="5703888"/>
            <a:ext cx="711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>
                <a:latin typeface="+mj-lt"/>
                <a:cs typeface="Corbel" charset="0"/>
              </a:rPr>
              <a:t>cow, 1</a:t>
            </a:r>
          </a:p>
        </p:txBody>
      </p:sp>
      <p:sp>
        <p:nvSpPr>
          <p:cNvPr id="34852" name="TextBox 217"/>
          <p:cNvSpPr txBox="1">
            <a:spLocks noChangeArrowheads="1"/>
          </p:cNvSpPr>
          <p:nvPr/>
        </p:nvSpPr>
        <p:spPr bwMode="auto">
          <a:xfrm>
            <a:off x="609600" y="1458913"/>
            <a:ext cx="741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+mj-lt"/>
                <a:cs typeface="Corbel" charset="0"/>
              </a:rPr>
              <a:t>Input</a:t>
            </a:r>
          </a:p>
        </p:txBody>
      </p:sp>
      <p:sp>
        <p:nvSpPr>
          <p:cNvPr id="34853" name="TextBox 218"/>
          <p:cNvSpPr txBox="1">
            <a:spLocks noChangeArrowheads="1"/>
          </p:cNvSpPr>
          <p:nvPr/>
        </p:nvSpPr>
        <p:spPr bwMode="auto">
          <a:xfrm>
            <a:off x="2362200" y="1458913"/>
            <a:ext cx="6319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+mj-lt"/>
                <a:cs typeface="Corbel" charset="0"/>
              </a:rPr>
              <a:t>Map</a:t>
            </a:r>
          </a:p>
        </p:txBody>
      </p:sp>
      <p:sp>
        <p:nvSpPr>
          <p:cNvPr id="34854" name="TextBox 219"/>
          <p:cNvSpPr txBox="1">
            <a:spLocks noChangeArrowheads="1"/>
          </p:cNvSpPr>
          <p:nvPr/>
        </p:nvSpPr>
        <p:spPr bwMode="auto">
          <a:xfrm>
            <a:off x="3670300" y="1458913"/>
            <a:ext cx="15632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+mj-lt"/>
                <a:cs typeface="Corbel" charset="0"/>
              </a:rPr>
              <a:t>Shuffle &amp; Sort</a:t>
            </a:r>
          </a:p>
        </p:txBody>
      </p:sp>
      <p:sp>
        <p:nvSpPr>
          <p:cNvPr id="34855" name="TextBox 220"/>
          <p:cNvSpPr txBox="1">
            <a:spLocks noChangeArrowheads="1"/>
          </p:cNvSpPr>
          <p:nvPr/>
        </p:nvSpPr>
        <p:spPr bwMode="auto">
          <a:xfrm>
            <a:off x="5791200" y="1458913"/>
            <a:ext cx="9012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+mj-lt"/>
                <a:cs typeface="Corbel" charset="0"/>
              </a:rPr>
              <a:t>Reduce</a:t>
            </a:r>
          </a:p>
        </p:txBody>
      </p:sp>
      <p:sp>
        <p:nvSpPr>
          <p:cNvPr id="34856" name="TextBox 221"/>
          <p:cNvSpPr txBox="1">
            <a:spLocks noChangeArrowheads="1"/>
          </p:cNvSpPr>
          <p:nvPr/>
        </p:nvSpPr>
        <p:spPr bwMode="auto">
          <a:xfrm>
            <a:off x="7732713" y="1458913"/>
            <a:ext cx="889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+mj-lt"/>
                <a:cs typeface="Corbel" charset="0"/>
              </a:rPr>
              <a:t>Output</a:t>
            </a:r>
          </a:p>
        </p:txBody>
      </p:sp>
      <p:cxnSp>
        <p:nvCxnSpPr>
          <p:cNvPr id="44" name="Straight Connector 43"/>
          <p:cNvCxnSpPr/>
          <p:nvPr/>
        </p:nvCxnSpPr>
        <p:spPr>
          <a:xfrm rot="10800000">
            <a:off x="381000" y="3533775"/>
            <a:ext cx="1143000" cy="158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0800000">
            <a:off x="381000" y="5080000"/>
            <a:ext cx="1143000" cy="158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10800000">
            <a:off x="7543800" y="4267200"/>
            <a:ext cx="1143000" cy="158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n 1"/>
          <p:cNvSpPr/>
          <p:nvPr/>
        </p:nvSpPr>
        <p:spPr>
          <a:xfrm>
            <a:off x="3006689" y="2796564"/>
            <a:ext cx="250391" cy="292608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n 46"/>
          <p:cNvSpPr/>
          <p:nvPr/>
        </p:nvSpPr>
        <p:spPr>
          <a:xfrm>
            <a:off x="3006689" y="4338737"/>
            <a:ext cx="250391" cy="292608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an 47"/>
          <p:cNvSpPr/>
          <p:nvPr/>
        </p:nvSpPr>
        <p:spPr>
          <a:xfrm>
            <a:off x="3006689" y="5880910"/>
            <a:ext cx="250391" cy="292608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3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Word Count Execution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0100" y="3657600"/>
            <a:ext cx="1143000" cy="1691955"/>
            <a:chOff x="381000" y="4188955"/>
            <a:chExt cx="1143000" cy="1691955"/>
          </a:xfrm>
        </p:grpSpPr>
        <p:grpSp>
          <p:nvGrpSpPr>
            <p:cNvPr id="5" name="Group 4"/>
            <p:cNvGrpSpPr/>
            <p:nvPr/>
          </p:nvGrpSpPr>
          <p:grpSpPr>
            <a:xfrm>
              <a:off x="381000" y="4745514"/>
              <a:ext cx="1143000" cy="1135396"/>
              <a:chOff x="381000" y="1981200"/>
              <a:chExt cx="1143000" cy="1135396"/>
            </a:xfrm>
          </p:grpSpPr>
          <p:sp>
            <p:nvSpPr>
              <p:cNvPr id="128" name="Folded Corner 127"/>
              <p:cNvSpPr>
                <a:spLocks noChangeArrowheads="1"/>
              </p:cNvSpPr>
              <p:nvPr/>
            </p:nvSpPr>
            <p:spPr bwMode="auto">
              <a:xfrm rot="10800000">
                <a:off x="381000" y="1981200"/>
                <a:ext cx="1143000" cy="1135396"/>
              </a:xfrm>
              <a:prstGeom prst="foldedCorner">
                <a:avLst>
                  <a:gd name="adj" fmla="val 16667"/>
                </a:avLst>
              </a:prstGeom>
              <a:gradFill rotWithShape="1">
                <a:gsLst>
                  <a:gs pos="0">
                    <a:srgbClr val="DAFDA7"/>
                  </a:gs>
                  <a:gs pos="35001">
                    <a:srgbClr val="E4FDC2"/>
                  </a:gs>
                  <a:gs pos="100000">
                    <a:srgbClr val="F5FFE6"/>
                  </a:gs>
                </a:gsLst>
                <a:lin ang="16200000" scaled="1"/>
              </a:gradFill>
              <a:ln w="9525">
                <a:solidFill>
                  <a:srgbClr val="98B954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dk1"/>
                  </a:solidFill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4820" name="TextBox 108"/>
              <p:cNvSpPr txBox="1">
                <a:spLocks noChangeArrowheads="1"/>
              </p:cNvSpPr>
              <p:nvPr/>
            </p:nvSpPr>
            <p:spPr bwMode="auto">
              <a:xfrm>
                <a:off x="381000" y="2264886"/>
                <a:ext cx="1143000" cy="646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 dirty="0">
                    <a:latin typeface="+mj-lt"/>
                    <a:cs typeface="Corbel" charset="0"/>
                  </a:rPr>
                  <a:t>the quick</a:t>
                </a:r>
              </a:p>
              <a:p>
                <a:pPr algn="ctr" eaLnBrk="1" hangingPunct="1"/>
                <a:r>
                  <a:rPr lang="en-US" sz="1800" dirty="0">
                    <a:latin typeface="+mj-lt"/>
                    <a:cs typeface="Corbel" charset="0"/>
                  </a:rPr>
                  <a:t>brown fox</a:t>
                </a:r>
              </a:p>
            </p:txBody>
          </p:sp>
        </p:grpSp>
        <p:sp>
          <p:nvSpPr>
            <p:cNvPr id="127" name="Rounded Rectangle 126"/>
            <p:cNvSpPr>
              <a:spLocks noChangeArrowheads="1"/>
            </p:cNvSpPr>
            <p:nvPr/>
          </p:nvSpPr>
          <p:spPr bwMode="auto">
            <a:xfrm>
              <a:off x="533400" y="4188955"/>
              <a:ext cx="838200" cy="45561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F80CD"/>
                </a:gs>
                <a:gs pos="100000">
                  <a:srgbClr val="9BC1FF"/>
                </a:gs>
              </a:gsLst>
              <a:lin ang="162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Map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780707" y="3701667"/>
            <a:ext cx="1198563" cy="1700924"/>
            <a:chOff x="3200400" y="3987950"/>
            <a:chExt cx="1198563" cy="1700924"/>
          </a:xfrm>
        </p:grpSpPr>
        <p:sp>
          <p:nvSpPr>
            <p:cNvPr id="133" name="Rounded Rectangle 132"/>
            <p:cNvSpPr>
              <a:spLocks noChangeArrowheads="1"/>
            </p:cNvSpPr>
            <p:nvPr/>
          </p:nvSpPr>
          <p:spPr bwMode="auto">
            <a:xfrm>
              <a:off x="3365972" y="3987950"/>
              <a:ext cx="838200" cy="46355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F80CD"/>
                </a:gs>
                <a:gs pos="100000">
                  <a:srgbClr val="9BC1FF"/>
                </a:gs>
              </a:gsLst>
              <a:lin ang="162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Map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200400" y="4546668"/>
              <a:ext cx="1198563" cy="1142206"/>
              <a:chOff x="1975711" y="3530600"/>
              <a:chExt cx="1198563" cy="1142206"/>
            </a:xfrm>
          </p:grpSpPr>
          <p:sp>
            <p:nvSpPr>
              <p:cNvPr id="49" name="Folded Corner 48"/>
              <p:cNvSpPr>
                <a:spLocks noChangeArrowheads="1"/>
              </p:cNvSpPr>
              <p:nvPr/>
            </p:nvSpPr>
            <p:spPr bwMode="auto">
              <a:xfrm rot="10800000">
                <a:off x="1988884" y="3530600"/>
                <a:ext cx="1143000" cy="1142206"/>
              </a:xfrm>
              <a:prstGeom prst="foldedCorner">
                <a:avLst>
                  <a:gd name="adj" fmla="val 16667"/>
                </a:avLst>
              </a:prstGeom>
              <a:gradFill rotWithShape="1">
                <a:gsLst>
                  <a:gs pos="0">
                    <a:srgbClr val="DAFDA7"/>
                  </a:gs>
                  <a:gs pos="35001">
                    <a:srgbClr val="E4FDC2"/>
                  </a:gs>
                  <a:gs pos="100000">
                    <a:srgbClr val="F5FFE6"/>
                  </a:gs>
                </a:gsLst>
                <a:lin ang="16200000" scaled="1"/>
              </a:gradFill>
              <a:ln w="9525">
                <a:solidFill>
                  <a:srgbClr val="98B954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dk1"/>
                  </a:solidFill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4821" name="TextBox 109"/>
              <p:cNvSpPr txBox="1">
                <a:spLocks noChangeArrowheads="1"/>
              </p:cNvSpPr>
              <p:nvPr/>
            </p:nvSpPr>
            <p:spPr bwMode="auto">
              <a:xfrm>
                <a:off x="1975711" y="3792537"/>
                <a:ext cx="1198563" cy="646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 dirty="0">
                    <a:latin typeface="+mj-lt"/>
                    <a:cs typeface="Corbel" charset="0"/>
                  </a:rPr>
                  <a:t>the fox ate the mouse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7080250" y="3701667"/>
            <a:ext cx="1149350" cy="1647888"/>
            <a:chOff x="7239000" y="4192841"/>
            <a:chExt cx="1149350" cy="1647888"/>
          </a:xfrm>
        </p:grpSpPr>
        <p:sp>
          <p:nvSpPr>
            <p:cNvPr id="135" name="Rounded Rectangle 134"/>
            <p:cNvSpPr>
              <a:spLocks noChangeArrowheads="1"/>
            </p:cNvSpPr>
            <p:nvPr/>
          </p:nvSpPr>
          <p:spPr bwMode="auto">
            <a:xfrm>
              <a:off x="7394575" y="4192841"/>
              <a:ext cx="838200" cy="4572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F80CD"/>
                </a:gs>
                <a:gs pos="100000">
                  <a:srgbClr val="9BC1FF"/>
                </a:gs>
              </a:gsLst>
              <a:lin ang="162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Map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239000" y="4724400"/>
              <a:ext cx="1149350" cy="1116329"/>
              <a:chOff x="3429000" y="4953000"/>
              <a:chExt cx="1149350" cy="1116329"/>
            </a:xfrm>
          </p:grpSpPr>
          <p:sp>
            <p:nvSpPr>
              <p:cNvPr id="50" name="Folded Corner 49"/>
              <p:cNvSpPr>
                <a:spLocks noChangeArrowheads="1"/>
              </p:cNvSpPr>
              <p:nvPr/>
            </p:nvSpPr>
            <p:spPr bwMode="auto">
              <a:xfrm rot="10800000">
                <a:off x="3429000" y="4953000"/>
                <a:ext cx="1143000" cy="1116329"/>
              </a:xfrm>
              <a:prstGeom prst="foldedCorner">
                <a:avLst>
                  <a:gd name="adj" fmla="val 16667"/>
                </a:avLst>
              </a:prstGeom>
              <a:gradFill rotWithShape="1">
                <a:gsLst>
                  <a:gs pos="0">
                    <a:srgbClr val="DAFDA7"/>
                  </a:gs>
                  <a:gs pos="35001">
                    <a:srgbClr val="E4FDC2"/>
                  </a:gs>
                  <a:gs pos="100000">
                    <a:srgbClr val="F5FFE6"/>
                  </a:gs>
                </a:gsLst>
                <a:lin ang="16200000" scaled="1"/>
              </a:gradFill>
              <a:ln w="9525">
                <a:solidFill>
                  <a:srgbClr val="98B954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dk1"/>
                  </a:solidFill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4822" name="TextBox 110"/>
              <p:cNvSpPr txBox="1">
                <a:spLocks noChangeArrowheads="1"/>
              </p:cNvSpPr>
              <p:nvPr/>
            </p:nvSpPr>
            <p:spPr bwMode="auto">
              <a:xfrm>
                <a:off x="3429000" y="5145404"/>
                <a:ext cx="1149350" cy="923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 dirty="0">
                    <a:latin typeface="+mj-lt"/>
                    <a:cs typeface="Corbel" charset="0"/>
                  </a:rPr>
                  <a:t>how now</a:t>
                </a:r>
              </a:p>
              <a:p>
                <a:pPr algn="ctr" eaLnBrk="1" hangingPunct="1"/>
                <a:r>
                  <a:rPr lang="en-US" sz="1800" dirty="0">
                    <a:latin typeface="+mj-lt"/>
                    <a:cs typeface="Corbel" charset="0"/>
                  </a:rPr>
                  <a:t>brown cow</a:t>
                </a:r>
              </a:p>
            </p:txBody>
          </p:sp>
        </p:grp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002" y="5081587"/>
            <a:ext cx="1128236" cy="112823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5196364"/>
            <a:ext cx="1128236" cy="112823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5120164"/>
            <a:ext cx="1128236" cy="112823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243" y="5099254"/>
            <a:ext cx="1128236" cy="112823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4" y="5099254"/>
            <a:ext cx="1128236" cy="112823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8017" y="2514600"/>
            <a:ext cx="22721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Automatically split work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44325" y="2215207"/>
            <a:ext cx="238558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</a:t>
            </a:r>
            <a:r>
              <a:rPr lang="en-US" sz="2800" dirty="0" smtClean="0"/>
              <a:t>chedule tasks</a:t>
            </a:r>
          </a:p>
          <a:p>
            <a:r>
              <a:rPr lang="en-US" sz="2800" dirty="0" smtClean="0"/>
              <a:t>with locality</a:t>
            </a:r>
            <a:endParaRPr lang="en-US" sz="2800" dirty="0"/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681095" y="1983432"/>
            <a:ext cx="1449312" cy="4635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err="1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JobTracker</a:t>
            </a:r>
            <a:endParaRPr lang="en-US" sz="20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4" name="Straight Arrow Connector 13"/>
          <p:cNvCxnSpPr>
            <a:endCxn id="65" idx="1"/>
          </p:cNvCxnSpPr>
          <p:nvPr/>
        </p:nvCxnSpPr>
        <p:spPr>
          <a:xfrm>
            <a:off x="1371600" y="2215207"/>
            <a:ext cx="230949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578017" y="1644740"/>
            <a:ext cx="19704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Submit a Job</a:t>
            </a:r>
            <a:endParaRPr lang="en-US" sz="2800" dirty="0"/>
          </a:p>
        </p:txBody>
      </p:sp>
      <p:cxnSp>
        <p:nvCxnSpPr>
          <p:cNvPr id="69" name="Straight Arrow Connector 68"/>
          <p:cNvCxnSpPr>
            <a:stCxn id="65" idx="2"/>
            <a:endCxn id="127" idx="0"/>
          </p:cNvCxnSpPr>
          <p:nvPr/>
        </p:nvCxnSpPr>
        <p:spPr>
          <a:xfrm flipH="1">
            <a:off x="1371600" y="2446982"/>
            <a:ext cx="3034151" cy="121061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5" idx="2"/>
            <a:endCxn id="133" idx="0"/>
          </p:cNvCxnSpPr>
          <p:nvPr/>
        </p:nvCxnSpPr>
        <p:spPr>
          <a:xfrm flipH="1">
            <a:off x="4365379" y="2446982"/>
            <a:ext cx="40372" cy="125468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5" idx="2"/>
            <a:endCxn id="135" idx="0"/>
          </p:cNvCxnSpPr>
          <p:nvPr/>
        </p:nvCxnSpPr>
        <p:spPr>
          <a:xfrm>
            <a:off x="4405751" y="2446982"/>
            <a:ext cx="3249174" cy="125468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9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BF_009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77" r="11867"/>
          <a:stretch/>
        </p:blipFill>
        <p:spPr>
          <a:xfrm>
            <a:off x="3124939" y="0"/>
            <a:ext cx="6019061" cy="6858000"/>
          </a:xfrm>
          <a:prstGeom prst="rect">
            <a:avLst/>
          </a:prstGeom>
        </p:spPr>
      </p:pic>
      <p:pic>
        <p:nvPicPr>
          <p:cNvPr id="3080" name="Picture 8" descr="https://www.nersc.gov/assets/About-Us/hopper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7" r="10430"/>
          <a:stretch/>
        </p:blipFill>
        <p:spPr bwMode="auto">
          <a:xfrm>
            <a:off x="0" y="0"/>
            <a:ext cx="37996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9644" y="609600"/>
            <a:ext cx="4038600" cy="685800"/>
          </a:xfrm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sz="5400" dirty="0" smtClean="0">
                <a:solidFill>
                  <a:schemeClr val="bg1"/>
                </a:solidFill>
              </a:rPr>
              <a:t>Hardware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95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Fault </a:t>
            </a:r>
            <a:r>
              <a:rPr lang="en-US" dirty="0" smtClean="0"/>
              <a:t>Recovery</a:t>
            </a:r>
            <a:endParaRPr lang="en-US" dirty="0"/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280851" y="1194741"/>
            <a:ext cx="8710749" cy="1700859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dirty="0" smtClean="0"/>
              <a:t>If </a:t>
            </a:r>
            <a:r>
              <a:rPr lang="en-US" dirty="0"/>
              <a:t>a task crashes:</a:t>
            </a:r>
          </a:p>
          <a:p>
            <a:pPr lvl="1" eaLnBrk="1" hangingPunct="1"/>
            <a:r>
              <a:rPr lang="en-US" dirty="0"/>
              <a:t>Retry on another node</a:t>
            </a:r>
          </a:p>
          <a:p>
            <a:pPr lvl="1" eaLnBrk="1" hangingPunct="1"/>
            <a:r>
              <a:rPr lang="en-US" dirty="0" smtClean="0"/>
              <a:t>If </a:t>
            </a:r>
            <a:r>
              <a:rPr lang="en-US" dirty="0"/>
              <a:t>the same task repeatedly fails, </a:t>
            </a:r>
            <a:r>
              <a:rPr lang="en-US" dirty="0" smtClean="0"/>
              <a:t>end the job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594" y="5749071"/>
            <a:ext cx="9144000" cy="880329"/>
          </a:xfrm>
          <a:prstGeom prst="rect">
            <a:avLst/>
          </a:prstGeom>
          <a:solidFill>
            <a:srgbClr val="D9E4F2"/>
          </a:solidFill>
          <a:ln w="19050" cmpd="sng">
            <a:solidFill>
              <a:srgbClr val="4F81BD"/>
            </a:solidFill>
            <a:headEnd type="none" w="med" len="med"/>
            <a:tailEnd type="non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0" bIns="45720" rtlCol="0" anchor="ctr"/>
          <a:lstStyle/>
          <a:p>
            <a:pPr algn="ctr"/>
            <a:r>
              <a:rPr lang="en-US" sz="3200" dirty="0" smtClean="0"/>
              <a:t>Requires user code to be </a:t>
            </a:r>
            <a:r>
              <a:rPr lang="en-US" sz="3200" b="1" dirty="0" smtClean="0"/>
              <a:t>deterministic</a:t>
            </a:r>
            <a:endParaRPr lang="en-US" sz="32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800100" y="3048000"/>
            <a:ext cx="1143000" cy="1691955"/>
            <a:chOff x="381000" y="4188955"/>
            <a:chExt cx="1143000" cy="1691955"/>
          </a:xfrm>
        </p:grpSpPr>
        <p:grpSp>
          <p:nvGrpSpPr>
            <p:cNvPr id="7" name="Group 6"/>
            <p:cNvGrpSpPr/>
            <p:nvPr/>
          </p:nvGrpSpPr>
          <p:grpSpPr>
            <a:xfrm>
              <a:off x="381000" y="4745514"/>
              <a:ext cx="1143000" cy="1135396"/>
              <a:chOff x="381000" y="1981200"/>
              <a:chExt cx="1143000" cy="1135396"/>
            </a:xfrm>
          </p:grpSpPr>
          <p:sp>
            <p:nvSpPr>
              <p:cNvPr id="9" name="Folded Corner 8"/>
              <p:cNvSpPr>
                <a:spLocks noChangeArrowheads="1"/>
              </p:cNvSpPr>
              <p:nvPr/>
            </p:nvSpPr>
            <p:spPr bwMode="auto">
              <a:xfrm rot="10800000">
                <a:off x="381000" y="1981200"/>
                <a:ext cx="1143000" cy="1135396"/>
              </a:xfrm>
              <a:prstGeom prst="foldedCorner">
                <a:avLst>
                  <a:gd name="adj" fmla="val 16667"/>
                </a:avLst>
              </a:prstGeom>
              <a:gradFill rotWithShape="1">
                <a:gsLst>
                  <a:gs pos="0">
                    <a:srgbClr val="DAFDA7"/>
                  </a:gs>
                  <a:gs pos="35001">
                    <a:srgbClr val="E4FDC2"/>
                  </a:gs>
                  <a:gs pos="100000">
                    <a:srgbClr val="F5FFE6"/>
                  </a:gs>
                </a:gsLst>
                <a:lin ang="16200000" scaled="1"/>
              </a:gradFill>
              <a:ln w="9525">
                <a:solidFill>
                  <a:srgbClr val="98B954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dk1"/>
                  </a:solidFill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0" name="TextBox 108"/>
              <p:cNvSpPr txBox="1">
                <a:spLocks noChangeArrowheads="1"/>
              </p:cNvSpPr>
              <p:nvPr/>
            </p:nvSpPr>
            <p:spPr bwMode="auto">
              <a:xfrm>
                <a:off x="381000" y="2264886"/>
                <a:ext cx="1143000" cy="646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 dirty="0">
                    <a:latin typeface="+mj-lt"/>
                    <a:cs typeface="Corbel" charset="0"/>
                  </a:rPr>
                  <a:t>the quick</a:t>
                </a:r>
              </a:p>
              <a:p>
                <a:pPr algn="ctr" eaLnBrk="1" hangingPunct="1"/>
                <a:r>
                  <a:rPr lang="en-US" sz="1800" dirty="0">
                    <a:latin typeface="+mj-lt"/>
                    <a:cs typeface="Corbel" charset="0"/>
                  </a:rPr>
                  <a:t>brown fox</a:t>
                </a:r>
              </a:p>
            </p:txBody>
          </p:sp>
        </p:grpSp>
        <p:sp>
          <p:nvSpPr>
            <p:cNvPr id="8" name="Rounded Rectangle 7"/>
            <p:cNvSpPr>
              <a:spLocks noChangeArrowheads="1"/>
            </p:cNvSpPr>
            <p:nvPr/>
          </p:nvSpPr>
          <p:spPr bwMode="auto">
            <a:xfrm>
              <a:off x="533400" y="4188955"/>
              <a:ext cx="838200" cy="45561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F80CD"/>
                </a:gs>
                <a:gs pos="100000">
                  <a:srgbClr val="9BC1FF"/>
                </a:gs>
              </a:gsLst>
              <a:lin ang="162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Map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780707" y="3092067"/>
            <a:ext cx="1198563" cy="1700924"/>
            <a:chOff x="3200400" y="3987950"/>
            <a:chExt cx="1198563" cy="1700924"/>
          </a:xfrm>
        </p:grpSpPr>
        <p:sp>
          <p:nvSpPr>
            <p:cNvPr id="12" name="Rounded Rectangle 11"/>
            <p:cNvSpPr>
              <a:spLocks noChangeArrowheads="1"/>
            </p:cNvSpPr>
            <p:nvPr/>
          </p:nvSpPr>
          <p:spPr bwMode="auto">
            <a:xfrm>
              <a:off x="3365972" y="3987950"/>
              <a:ext cx="838200" cy="46355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F80CD"/>
                </a:gs>
                <a:gs pos="100000">
                  <a:srgbClr val="9BC1FF"/>
                </a:gs>
              </a:gsLst>
              <a:lin ang="162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Map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200400" y="4546668"/>
              <a:ext cx="1198563" cy="1142206"/>
              <a:chOff x="1975711" y="3530600"/>
              <a:chExt cx="1198563" cy="1142206"/>
            </a:xfrm>
          </p:grpSpPr>
          <p:sp>
            <p:nvSpPr>
              <p:cNvPr id="14" name="Folded Corner 13"/>
              <p:cNvSpPr>
                <a:spLocks noChangeArrowheads="1"/>
              </p:cNvSpPr>
              <p:nvPr/>
            </p:nvSpPr>
            <p:spPr bwMode="auto">
              <a:xfrm rot="10800000">
                <a:off x="1988884" y="3530600"/>
                <a:ext cx="1143000" cy="1142206"/>
              </a:xfrm>
              <a:prstGeom prst="foldedCorner">
                <a:avLst>
                  <a:gd name="adj" fmla="val 16667"/>
                </a:avLst>
              </a:prstGeom>
              <a:gradFill rotWithShape="1">
                <a:gsLst>
                  <a:gs pos="0">
                    <a:srgbClr val="DAFDA7"/>
                  </a:gs>
                  <a:gs pos="35001">
                    <a:srgbClr val="E4FDC2"/>
                  </a:gs>
                  <a:gs pos="100000">
                    <a:srgbClr val="F5FFE6"/>
                  </a:gs>
                </a:gsLst>
                <a:lin ang="16200000" scaled="1"/>
              </a:gradFill>
              <a:ln w="9525">
                <a:solidFill>
                  <a:srgbClr val="98B954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dk1"/>
                  </a:solidFill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5" name="TextBox 109"/>
              <p:cNvSpPr txBox="1">
                <a:spLocks noChangeArrowheads="1"/>
              </p:cNvSpPr>
              <p:nvPr/>
            </p:nvSpPr>
            <p:spPr bwMode="auto">
              <a:xfrm>
                <a:off x="1975711" y="3792537"/>
                <a:ext cx="1198563" cy="646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 dirty="0">
                    <a:latin typeface="+mj-lt"/>
                    <a:cs typeface="Corbel" charset="0"/>
                  </a:rPr>
                  <a:t>the fox ate the mouse</a:t>
                </a: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7080250" y="3092067"/>
            <a:ext cx="1149350" cy="1647888"/>
            <a:chOff x="7239000" y="4192841"/>
            <a:chExt cx="1149350" cy="1647888"/>
          </a:xfrm>
        </p:grpSpPr>
        <p:sp>
          <p:nvSpPr>
            <p:cNvPr id="17" name="Rounded Rectangle 16"/>
            <p:cNvSpPr>
              <a:spLocks noChangeArrowheads="1"/>
            </p:cNvSpPr>
            <p:nvPr/>
          </p:nvSpPr>
          <p:spPr bwMode="auto">
            <a:xfrm>
              <a:off x="7394575" y="4192841"/>
              <a:ext cx="838200" cy="4572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F80CD"/>
                </a:gs>
                <a:gs pos="100000">
                  <a:srgbClr val="9BC1FF"/>
                </a:gs>
              </a:gsLst>
              <a:lin ang="162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Map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7239000" y="4724400"/>
              <a:ext cx="1149350" cy="1116329"/>
              <a:chOff x="3429000" y="4953000"/>
              <a:chExt cx="1149350" cy="1116329"/>
            </a:xfrm>
          </p:grpSpPr>
          <p:sp>
            <p:nvSpPr>
              <p:cNvPr id="19" name="Folded Corner 18"/>
              <p:cNvSpPr>
                <a:spLocks noChangeArrowheads="1"/>
              </p:cNvSpPr>
              <p:nvPr/>
            </p:nvSpPr>
            <p:spPr bwMode="auto">
              <a:xfrm rot="10800000">
                <a:off x="3429000" y="4953000"/>
                <a:ext cx="1143000" cy="1116329"/>
              </a:xfrm>
              <a:prstGeom prst="foldedCorner">
                <a:avLst>
                  <a:gd name="adj" fmla="val 16667"/>
                </a:avLst>
              </a:prstGeom>
              <a:gradFill rotWithShape="1">
                <a:gsLst>
                  <a:gs pos="0">
                    <a:srgbClr val="DAFDA7"/>
                  </a:gs>
                  <a:gs pos="35001">
                    <a:srgbClr val="E4FDC2"/>
                  </a:gs>
                  <a:gs pos="100000">
                    <a:srgbClr val="F5FFE6"/>
                  </a:gs>
                </a:gsLst>
                <a:lin ang="16200000" scaled="1"/>
              </a:gradFill>
              <a:ln w="9525">
                <a:solidFill>
                  <a:srgbClr val="98B954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dk1"/>
                  </a:solidFill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0" name="TextBox 110"/>
              <p:cNvSpPr txBox="1">
                <a:spLocks noChangeArrowheads="1"/>
              </p:cNvSpPr>
              <p:nvPr/>
            </p:nvSpPr>
            <p:spPr bwMode="auto">
              <a:xfrm>
                <a:off x="3429000" y="5145404"/>
                <a:ext cx="1149350" cy="923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 dirty="0">
                    <a:latin typeface="+mj-lt"/>
                    <a:cs typeface="Corbel" charset="0"/>
                  </a:rPr>
                  <a:t>how now</a:t>
                </a:r>
              </a:p>
              <a:p>
                <a:pPr algn="ctr" eaLnBrk="1" hangingPunct="1"/>
                <a:r>
                  <a:rPr lang="en-US" sz="1800" dirty="0">
                    <a:latin typeface="+mj-lt"/>
                    <a:cs typeface="Corbel" charset="0"/>
                  </a:rPr>
                  <a:t>brown cow</a:t>
                </a:r>
              </a:p>
            </p:txBody>
          </p:sp>
        </p:grp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002" y="4495800"/>
            <a:ext cx="1128236" cy="11282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4419600"/>
            <a:ext cx="1128236" cy="112823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243" y="4419600"/>
            <a:ext cx="1128236" cy="112823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4" y="4419600"/>
            <a:ext cx="1128236" cy="112823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419600"/>
            <a:ext cx="1128236" cy="1128236"/>
          </a:xfrm>
          <a:prstGeom prst="rect">
            <a:avLst/>
          </a:prstGeom>
        </p:spPr>
      </p:pic>
      <p:sp>
        <p:nvSpPr>
          <p:cNvPr id="3" name="Lightning Bolt 2"/>
          <p:cNvSpPr/>
          <p:nvPr/>
        </p:nvSpPr>
        <p:spPr>
          <a:xfrm>
            <a:off x="3780707" y="3092067"/>
            <a:ext cx="1003772" cy="1396964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6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+mn-lt"/>
              </a:rPr>
              <a:t>Fault Recovery</a:t>
            </a:r>
            <a:endParaRPr lang="en-US" dirty="0">
              <a:latin typeface="+mn-lt"/>
            </a:endParaRPr>
          </a:p>
        </p:txBody>
      </p:sp>
      <p:sp>
        <p:nvSpPr>
          <p:cNvPr id="41986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491867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buFont typeface="Arial" charset="0"/>
              <a:buNone/>
            </a:pPr>
            <a:r>
              <a:rPr lang="en-US" dirty="0" smtClean="0"/>
              <a:t>If </a:t>
            </a:r>
            <a:r>
              <a:rPr lang="en-US" dirty="0"/>
              <a:t>a node crashes:</a:t>
            </a:r>
          </a:p>
          <a:p>
            <a:pPr lvl="1" eaLnBrk="1" hangingPunct="1"/>
            <a:r>
              <a:rPr lang="en-US" dirty="0" err="1"/>
              <a:t>Relaunch</a:t>
            </a:r>
            <a:r>
              <a:rPr lang="en-US" dirty="0"/>
              <a:t> its current tasks on other nodes</a:t>
            </a:r>
          </a:p>
          <a:p>
            <a:pPr lvl="1" eaLnBrk="1" hangingPunct="1"/>
            <a:r>
              <a:rPr lang="en-US" dirty="0" err="1"/>
              <a:t>Relaunch</a:t>
            </a:r>
            <a:r>
              <a:rPr lang="en-US" dirty="0"/>
              <a:t> </a:t>
            </a:r>
            <a:r>
              <a:rPr lang="en-US" dirty="0" smtClean="0"/>
              <a:t>tasks whose outputs were lost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00100" y="3367564"/>
            <a:ext cx="1143000" cy="1691955"/>
            <a:chOff x="381000" y="4188955"/>
            <a:chExt cx="1143000" cy="1691955"/>
          </a:xfrm>
        </p:grpSpPr>
        <p:grpSp>
          <p:nvGrpSpPr>
            <p:cNvPr id="5" name="Group 4"/>
            <p:cNvGrpSpPr/>
            <p:nvPr/>
          </p:nvGrpSpPr>
          <p:grpSpPr>
            <a:xfrm>
              <a:off x="381000" y="4745514"/>
              <a:ext cx="1143000" cy="1135396"/>
              <a:chOff x="381000" y="1981200"/>
              <a:chExt cx="1143000" cy="1135396"/>
            </a:xfrm>
          </p:grpSpPr>
          <p:sp>
            <p:nvSpPr>
              <p:cNvPr id="7" name="Folded Corner 6"/>
              <p:cNvSpPr>
                <a:spLocks noChangeArrowheads="1"/>
              </p:cNvSpPr>
              <p:nvPr/>
            </p:nvSpPr>
            <p:spPr bwMode="auto">
              <a:xfrm rot="10800000">
                <a:off x="381000" y="1981200"/>
                <a:ext cx="1143000" cy="1135396"/>
              </a:xfrm>
              <a:prstGeom prst="foldedCorner">
                <a:avLst>
                  <a:gd name="adj" fmla="val 16667"/>
                </a:avLst>
              </a:prstGeom>
              <a:gradFill rotWithShape="1">
                <a:gsLst>
                  <a:gs pos="0">
                    <a:srgbClr val="DAFDA7"/>
                  </a:gs>
                  <a:gs pos="35001">
                    <a:srgbClr val="E4FDC2"/>
                  </a:gs>
                  <a:gs pos="100000">
                    <a:srgbClr val="F5FFE6"/>
                  </a:gs>
                </a:gsLst>
                <a:lin ang="16200000" scaled="1"/>
              </a:gradFill>
              <a:ln w="9525">
                <a:solidFill>
                  <a:srgbClr val="98B954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dk1"/>
                  </a:solidFill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8" name="TextBox 108"/>
              <p:cNvSpPr txBox="1">
                <a:spLocks noChangeArrowheads="1"/>
              </p:cNvSpPr>
              <p:nvPr/>
            </p:nvSpPr>
            <p:spPr bwMode="auto">
              <a:xfrm>
                <a:off x="381000" y="2264886"/>
                <a:ext cx="1143000" cy="646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 dirty="0">
                    <a:latin typeface="+mj-lt"/>
                    <a:cs typeface="Corbel" charset="0"/>
                  </a:rPr>
                  <a:t>the quick</a:t>
                </a:r>
              </a:p>
              <a:p>
                <a:pPr algn="ctr" eaLnBrk="1" hangingPunct="1"/>
                <a:r>
                  <a:rPr lang="en-US" sz="1800" dirty="0">
                    <a:latin typeface="+mj-lt"/>
                    <a:cs typeface="Corbel" charset="0"/>
                  </a:rPr>
                  <a:t>brown fox</a:t>
                </a:r>
              </a:p>
            </p:txBody>
          </p:sp>
        </p:grpSp>
        <p:sp>
          <p:nvSpPr>
            <p:cNvPr id="6" name="Rounded Rectangle 5"/>
            <p:cNvSpPr>
              <a:spLocks noChangeArrowheads="1"/>
            </p:cNvSpPr>
            <p:nvPr/>
          </p:nvSpPr>
          <p:spPr bwMode="auto">
            <a:xfrm>
              <a:off x="533400" y="4188955"/>
              <a:ext cx="838200" cy="45561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F80CD"/>
                </a:gs>
                <a:gs pos="100000">
                  <a:srgbClr val="9BC1FF"/>
                </a:gs>
              </a:gsLst>
              <a:lin ang="162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Map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780707" y="3411631"/>
            <a:ext cx="1198563" cy="1700924"/>
            <a:chOff x="3200400" y="3987950"/>
            <a:chExt cx="1198563" cy="1700924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3365972" y="3987950"/>
              <a:ext cx="838200" cy="46355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F80CD"/>
                </a:gs>
                <a:gs pos="100000">
                  <a:srgbClr val="9BC1FF"/>
                </a:gs>
              </a:gsLst>
              <a:lin ang="162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Map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200400" y="4546668"/>
              <a:ext cx="1198563" cy="1142206"/>
              <a:chOff x="1975711" y="3530600"/>
              <a:chExt cx="1198563" cy="1142206"/>
            </a:xfrm>
          </p:grpSpPr>
          <p:sp>
            <p:nvSpPr>
              <p:cNvPr id="12" name="Folded Corner 11"/>
              <p:cNvSpPr>
                <a:spLocks noChangeArrowheads="1"/>
              </p:cNvSpPr>
              <p:nvPr/>
            </p:nvSpPr>
            <p:spPr bwMode="auto">
              <a:xfrm rot="10800000">
                <a:off x="1988884" y="3530600"/>
                <a:ext cx="1143000" cy="1142206"/>
              </a:xfrm>
              <a:prstGeom prst="foldedCorner">
                <a:avLst>
                  <a:gd name="adj" fmla="val 16667"/>
                </a:avLst>
              </a:prstGeom>
              <a:gradFill rotWithShape="1">
                <a:gsLst>
                  <a:gs pos="0">
                    <a:srgbClr val="DAFDA7"/>
                  </a:gs>
                  <a:gs pos="35001">
                    <a:srgbClr val="E4FDC2"/>
                  </a:gs>
                  <a:gs pos="100000">
                    <a:srgbClr val="F5FFE6"/>
                  </a:gs>
                </a:gsLst>
                <a:lin ang="16200000" scaled="1"/>
              </a:gradFill>
              <a:ln w="9525">
                <a:solidFill>
                  <a:srgbClr val="98B954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dk1"/>
                  </a:solidFill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3" name="TextBox 109"/>
              <p:cNvSpPr txBox="1">
                <a:spLocks noChangeArrowheads="1"/>
              </p:cNvSpPr>
              <p:nvPr/>
            </p:nvSpPr>
            <p:spPr bwMode="auto">
              <a:xfrm>
                <a:off x="1975711" y="3792537"/>
                <a:ext cx="1198563" cy="646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 dirty="0">
                    <a:latin typeface="+mj-lt"/>
                    <a:cs typeface="Corbel" charset="0"/>
                  </a:rPr>
                  <a:t>the fox ate the mouse</a:t>
                </a: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7080250" y="3411631"/>
            <a:ext cx="1149350" cy="1647888"/>
            <a:chOff x="7239000" y="4192841"/>
            <a:chExt cx="1149350" cy="1647888"/>
          </a:xfrm>
        </p:grpSpPr>
        <p:sp>
          <p:nvSpPr>
            <p:cNvPr id="15" name="Rounded Rectangle 14"/>
            <p:cNvSpPr>
              <a:spLocks noChangeArrowheads="1"/>
            </p:cNvSpPr>
            <p:nvPr/>
          </p:nvSpPr>
          <p:spPr bwMode="auto">
            <a:xfrm>
              <a:off x="7394575" y="4192841"/>
              <a:ext cx="838200" cy="4572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F80CD"/>
                </a:gs>
                <a:gs pos="100000">
                  <a:srgbClr val="9BC1FF"/>
                </a:gs>
              </a:gsLst>
              <a:lin ang="162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Map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7239000" y="4724400"/>
              <a:ext cx="1149350" cy="1116329"/>
              <a:chOff x="3429000" y="4953000"/>
              <a:chExt cx="1149350" cy="1116329"/>
            </a:xfrm>
          </p:grpSpPr>
          <p:sp>
            <p:nvSpPr>
              <p:cNvPr id="17" name="Folded Corner 16"/>
              <p:cNvSpPr>
                <a:spLocks noChangeArrowheads="1"/>
              </p:cNvSpPr>
              <p:nvPr/>
            </p:nvSpPr>
            <p:spPr bwMode="auto">
              <a:xfrm rot="10800000">
                <a:off x="3429000" y="4953000"/>
                <a:ext cx="1143000" cy="1116329"/>
              </a:xfrm>
              <a:prstGeom prst="foldedCorner">
                <a:avLst>
                  <a:gd name="adj" fmla="val 16667"/>
                </a:avLst>
              </a:prstGeom>
              <a:gradFill rotWithShape="1">
                <a:gsLst>
                  <a:gs pos="0">
                    <a:srgbClr val="DAFDA7"/>
                  </a:gs>
                  <a:gs pos="35001">
                    <a:srgbClr val="E4FDC2"/>
                  </a:gs>
                  <a:gs pos="100000">
                    <a:srgbClr val="F5FFE6"/>
                  </a:gs>
                </a:gsLst>
                <a:lin ang="16200000" scaled="1"/>
              </a:gradFill>
              <a:ln w="9525">
                <a:solidFill>
                  <a:srgbClr val="98B954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dk1"/>
                  </a:solidFill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8" name="TextBox 110"/>
              <p:cNvSpPr txBox="1">
                <a:spLocks noChangeArrowheads="1"/>
              </p:cNvSpPr>
              <p:nvPr/>
            </p:nvSpPr>
            <p:spPr bwMode="auto">
              <a:xfrm>
                <a:off x="3429000" y="5145404"/>
                <a:ext cx="1149350" cy="923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 dirty="0">
                    <a:latin typeface="+mj-lt"/>
                    <a:cs typeface="Corbel" charset="0"/>
                  </a:rPr>
                  <a:t>how now</a:t>
                </a:r>
              </a:p>
              <a:p>
                <a:pPr algn="ctr" eaLnBrk="1" hangingPunct="1"/>
                <a:r>
                  <a:rPr lang="en-US" sz="1800" dirty="0">
                    <a:latin typeface="+mj-lt"/>
                    <a:cs typeface="Corbel" charset="0"/>
                  </a:rPr>
                  <a:t>brown cow</a:t>
                </a:r>
              </a:p>
            </p:txBody>
          </p:sp>
        </p:grp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002" y="4815364"/>
            <a:ext cx="1128236" cy="11282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4739164"/>
            <a:ext cx="1128236" cy="11282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243" y="4739164"/>
            <a:ext cx="1128236" cy="11282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4" y="4739164"/>
            <a:ext cx="1128236" cy="112823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739164"/>
            <a:ext cx="1128236" cy="1128236"/>
          </a:xfrm>
          <a:prstGeom prst="rect">
            <a:avLst/>
          </a:prstGeom>
        </p:spPr>
      </p:pic>
      <p:sp>
        <p:nvSpPr>
          <p:cNvPr id="24" name="Lightning Bolt 23"/>
          <p:cNvSpPr/>
          <p:nvPr/>
        </p:nvSpPr>
        <p:spPr>
          <a:xfrm>
            <a:off x="450614" y="3643406"/>
            <a:ext cx="1492486" cy="235835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4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286000" y="3565845"/>
            <a:ext cx="1143000" cy="1691955"/>
            <a:chOff x="381000" y="4188955"/>
            <a:chExt cx="1143000" cy="1691955"/>
          </a:xfrm>
        </p:grpSpPr>
        <p:grpSp>
          <p:nvGrpSpPr>
            <p:cNvPr id="26" name="Group 25"/>
            <p:cNvGrpSpPr/>
            <p:nvPr/>
          </p:nvGrpSpPr>
          <p:grpSpPr>
            <a:xfrm>
              <a:off x="381000" y="4745514"/>
              <a:ext cx="1143000" cy="1135396"/>
              <a:chOff x="381000" y="1981200"/>
              <a:chExt cx="1143000" cy="1135396"/>
            </a:xfrm>
          </p:grpSpPr>
          <p:sp>
            <p:nvSpPr>
              <p:cNvPr id="28" name="Folded Corner 27"/>
              <p:cNvSpPr>
                <a:spLocks noChangeArrowheads="1"/>
              </p:cNvSpPr>
              <p:nvPr/>
            </p:nvSpPr>
            <p:spPr bwMode="auto">
              <a:xfrm rot="10800000">
                <a:off x="381000" y="1981200"/>
                <a:ext cx="1143000" cy="1135396"/>
              </a:xfrm>
              <a:prstGeom prst="foldedCorner">
                <a:avLst>
                  <a:gd name="adj" fmla="val 16667"/>
                </a:avLst>
              </a:prstGeom>
              <a:gradFill rotWithShape="1">
                <a:gsLst>
                  <a:gs pos="0">
                    <a:srgbClr val="DAFDA7"/>
                  </a:gs>
                  <a:gs pos="35001">
                    <a:srgbClr val="E4FDC2"/>
                  </a:gs>
                  <a:gs pos="100000">
                    <a:srgbClr val="F5FFE6"/>
                  </a:gs>
                </a:gsLst>
                <a:lin ang="16200000" scaled="1"/>
              </a:gradFill>
              <a:ln w="9525">
                <a:solidFill>
                  <a:srgbClr val="98B954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dk1"/>
                  </a:solidFill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9" name="TextBox 108"/>
              <p:cNvSpPr txBox="1">
                <a:spLocks noChangeArrowheads="1"/>
              </p:cNvSpPr>
              <p:nvPr/>
            </p:nvSpPr>
            <p:spPr bwMode="auto">
              <a:xfrm>
                <a:off x="381000" y="2264886"/>
                <a:ext cx="1143000" cy="646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 dirty="0">
                    <a:latin typeface="+mj-lt"/>
                    <a:cs typeface="Corbel" charset="0"/>
                  </a:rPr>
                  <a:t>the quick</a:t>
                </a:r>
              </a:p>
              <a:p>
                <a:pPr algn="ctr" eaLnBrk="1" hangingPunct="1"/>
                <a:r>
                  <a:rPr lang="en-US" sz="1800" dirty="0">
                    <a:latin typeface="+mj-lt"/>
                    <a:cs typeface="Corbel" charset="0"/>
                  </a:rPr>
                  <a:t>brown fox</a:t>
                </a:r>
              </a:p>
            </p:txBody>
          </p:sp>
        </p:grpSp>
        <p:sp>
          <p:nvSpPr>
            <p:cNvPr id="27" name="Rounded Rectangle 26"/>
            <p:cNvSpPr>
              <a:spLocks noChangeArrowheads="1"/>
            </p:cNvSpPr>
            <p:nvPr/>
          </p:nvSpPr>
          <p:spPr bwMode="auto">
            <a:xfrm>
              <a:off x="533400" y="4188955"/>
              <a:ext cx="838200" cy="455612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Map</a:t>
              </a:r>
            </a:p>
          </p:txBody>
        </p:sp>
      </p:grpSp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+mn-lt"/>
              </a:rPr>
              <a:t>Fault Recovery</a:t>
            </a:r>
            <a:endParaRPr lang="en-US" dirty="0">
              <a:latin typeface="+mn-lt"/>
            </a:endParaRPr>
          </a:p>
        </p:txBody>
      </p:sp>
      <p:sp>
        <p:nvSpPr>
          <p:cNvPr id="43010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2600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en-US" dirty="0" smtClean="0"/>
              <a:t>If </a:t>
            </a:r>
            <a:r>
              <a:rPr lang="en-US" dirty="0"/>
              <a:t>a task is going slowly (straggler):</a:t>
            </a:r>
          </a:p>
          <a:p>
            <a:pPr lvl="1" eaLnBrk="1" hangingPunct="1">
              <a:defRPr/>
            </a:pPr>
            <a:r>
              <a:rPr lang="en-US" dirty="0"/>
              <a:t>Launch second copy of task on another node</a:t>
            </a:r>
          </a:p>
          <a:p>
            <a:pPr lvl="1" eaLnBrk="1" hangingPunct="1">
              <a:defRPr/>
            </a:pPr>
            <a:r>
              <a:rPr lang="en-US" dirty="0"/>
              <a:t>Take the output of </a:t>
            </a:r>
            <a:r>
              <a:rPr lang="en-US" dirty="0" smtClean="0"/>
              <a:t>whichever </a:t>
            </a:r>
            <a:r>
              <a:rPr lang="en-US" dirty="0"/>
              <a:t>finishes </a:t>
            </a:r>
            <a:r>
              <a:rPr lang="en-US" dirty="0" smtClean="0"/>
              <a:t>first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00100" y="3538000"/>
            <a:ext cx="1143000" cy="1691955"/>
            <a:chOff x="381000" y="4188955"/>
            <a:chExt cx="1143000" cy="1691955"/>
          </a:xfrm>
        </p:grpSpPr>
        <p:grpSp>
          <p:nvGrpSpPr>
            <p:cNvPr id="5" name="Group 4"/>
            <p:cNvGrpSpPr/>
            <p:nvPr/>
          </p:nvGrpSpPr>
          <p:grpSpPr>
            <a:xfrm>
              <a:off x="381000" y="4745514"/>
              <a:ext cx="1143000" cy="1135396"/>
              <a:chOff x="381000" y="1981200"/>
              <a:chExt cx="1143000" cy="1135396"/>
            </a:xfrm>
          </p:grpSpPr>
          <p:sp>
            <p:nvSpPr>
              <p:cNvPr id="7" name="Folded Corner 6"/>
              <p:cNvSpPr>
                <a:spLocks noChangeArrowheads="1"/>
              </p:cNvSpPr>
              <p:nvPr/>
            </p:nvSpPr>
            <p:spPr bwMode="auto">
              <a:xfrm rot="10800000">
                <a:off x="381000" y="1981200"/>
                <a:ext cx="1143000" cy="1135396"/>
              </a:xfrm>
              <a:prstGeom prst="foldedCorner">
                <a:avLst>
                  <a:gd name="adj" fmla="val 16667"/>
                </a:avLst>
              </a:prstGeom>
              <a:gradFill rotWithShape="1">
                <a:gsLst>
                  <a:gs pos="0">
                    <a:srgbClr val="DAFDA7"/>
                  </a:gs>
                  <a:gs pos="35001">
                    <a:srgbClr val="E4FDC2"/>
                  </a:gs>
                  <a:gs pos="100000">
                    <a:srgbClr val="F5FFE6"/>
                  </a:gs>
                </a:gsLst>
                <a:lin ang="16200000" scaled="1"/>
              </a:gradFill>
              <a:ln w="9525">
                <a:solidFill>
                  <a:srgbClr val="98B954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dk1"/>
                  </a:solidFill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8" name="TextBox 108"/>
              <p:cNvSpPr txBox="1">
                <a:spLocks noChangeArrowheads="1"/>
              </p:cNvSpPr>
              <p:nvPr/>
            </p:nvSpPr>
            <p:spPr bwMode="auto">
              <a:xfrm>
                <a:off x="381000" y="2264886"/>
                <a:ext cx="1143000" cy="646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 dirty="0">
                    <a:latin typeface="+mj-lt"/>
                    <a:cs typeface="Corbel" charset="0"/>
                  </a:rPr>
                  <a:t>the quick</a:t>
                </a:r>
              </a:p>
              <a:p>
                <a:pPr algn="ctr" eaLnBrk="1" hangingPunct="1"/>
                <a:r>
                  <a:rPr lang="en-US" sz="1800" dirty="0">
                    <a:latin typeface="+mj-lt"/>
                    <a:cs typeface="Corbel" charset="0"/>
                  </a:rPr>
                  <a:t>brown fox</a:t>
                </a:r>
              </a:p>
            </p:txBody>
          </p:sp>
        </p:grpSp>
        <p:sp>
          <p:nvSpPr>
            <p:cNvPr id="6" name="Rounded Rectangle 5"/>
            <p:cNvSpPr>
              <a:spLocks noChangeArrowheads="1"/>
            </p:cNvSpPr>
            <p:nvPr/>
          </p:nvSpPr>
          <p:spPr bwMode="auto">
            <a:xfrm>
              <a:off x="533400" y="4188955"/>
              <a:ext cx="838200" cy="455612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</a:rPr>
                <a:t>Map</a:t>
              </a:r>
              <a:endParaRPr lang="en-US" sz="20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780707" y="3582067"/>
            <a:ext cx="1198563" cy="1700924"/>
            <a:chOff x="3200400" y="3987950"/>
            <a:chExt cx="1198563" cy="1700924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3365972" y="3987950"/>
              <a:ext cx="838200" cy="46355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F80CD"/>
                </a:gs>
                <a:gs pos="100000">
                  <a:srgbClr val="9BC1FF"/>
                </a:gs>
              </a:gsLst>
              <a:lin ang="162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Map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200400" y="4546668"/>
              <a:ext cx="1198563" cy="1142206"/>
              <a:chOff x="1975711" y="3530600"/>
              <a:chExt cx="1198563" cy="1142206"/>
            </a:xfrm>
          </p:grpSpPr>
          <p:sp>
            <p:nvSpPr>
              <p:cNvPr id="12" name="Folded Corner 11"/>
              <p:cNvSpPr>
                <a:spLocks noChangeArrowheads="1"/>
              </p:cNvSpPr>
              <p:nvPr/>
            </p:nvSpPr>
            <p:spPr bwMode="auto">
              <a:xfrm rot="10800000">
                <a:off x="1988884" y="3530600"/>
                <a:ext cx="1143000" cy="1142206"/>
              </a:xfrm>
              <a:prstGeom prst="foldedCorner">
                <a:avLst>
                  <a:gd name="adj" fmla="val 16667"/>
                </a:avLst>
              </a:prstGeom>
              <a:gradFill rotWithShape="1">
                <a:gsLst>
                  <a:gs pos="0">
                    <a:srgbClr val="DAFDA7"/>
                  </a:gs>
                  <a:gs pos="35001">
                    <a:srgbClr val="E4FDC2"/>
                  </a:gs>
                  <a:gs pos="100000">
                    <a:srgbClr val="F5FFE6"/>
                  </a:gs>
                </a:gsLst>
                <a:lin ang="16200000" scaled="1"/>
              </a:gradFill>
              <a:ln w="9525">
                <a:solidFill>
                  <a:srgbClr val="98B954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dk1"/>
                  </a:solidFill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3" name="TextBox 109"/>
              <p:cNvSpPr txBox="1">
                <a:spLocks noChangeArrowheads="1"/>
              </p:cNvSpPr>
              <p:nvPr/>
            </p:nvSpPr>
            <p:spPr bwMode="auto">
              <a:xfrm>
                <a:off x="1975711" y="3792537"/>
                <a:ext cx="1198563" cy="646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 dirty="0">
                    <a:latin typeface="+mj-lt"/>
                    <a:cs typeface="Corbel" charset="0"/>
                  </a:rPr>
                  <a:t>the fox ate the mouse</a:t>
                </a: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7080250" y="3582067"/>
            <a:ext cx="1149350" cy="1647888"/>
            <a:chOff x="7239000" y="4192841"/>
            <a:chExt cx="1149350" cy="1647888"/>
          </a:xfrm>
        </p:grpSpPr>
        <p:sp>
          <p:nvSpPr>
            <p:cNvPr id="15" name="Rounded Rectangle 14"/>
            <p:cNvSpPr>
              <a:spLocks noChangeArrowheads="1"/>
            </p:cNvSpPr>
            <p:nvPr/>
          </p:nvSpPr>
          <p:spPr bwMode="auto">
            <a:xfrm>
              <a:off x="7394575" y="4192841"/>
              <a:ext cx="838200" cy="4572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F80CD"/>
                </a:gs>
                <a:gs pos="100000">
                  <a:srgbClr val="9BC1FF"/>
                </a:gs>
              </a:gsLst>
              <a:lin ang="162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Map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7239000" y="4724400"/>
              <a:ext cx="1149350" cy="1116329"/>
              <a:chOff x="3429000" y="4953000"/>
              <a:chExt cx="1149350" cy="1116329"/>
            </a:xfrm>
          </p:grpSpPr>
          <p:sp>
            <p:nvSpPr>
              <p:cNvPr id="17" name="Folded Corner 16"/>
              <p:cNvSpPr>
                <a:spLocks noChangeArrowheads="1"/>
              </p:cNvSpPr>
              <p:nvPr/>
            </p:nvSpPr>
            <p:spPr bwMode="auto">
              <a:xfrm rot="10800000">
                <a:off x="3429000" y="4953000"/>
                <a:ext cx="1143000" cy="1116329"/>
              </a:xfrm>
              <a:prstGeom prst="foldedCorner">
                <a:avLst>
                  <a:gd name="adj" fmla="val 16667"/>
                </a:avLst>
              </a:prstGeom>
              <a:gradFill rotWithShape="1">
                <a:gsLst>
                  <a:gs pos="0">
                    <a:srgbClr val="DAFDA7"/>
                  </a:gs>
                  <a:gs pos="35001">
                    <a:srgbClr val="E4FDC2"/>
                  </a:gs>
                  <a:gs pos="100000">
                    <a:srgbClr val="F5FFE6"/>
                  </a:gs>
                </a:gsLst>
                <a:lin ang="16200000" scaled="1"/>
              </a:gradFill>
              <a:ln w="9525">
                <a:solidFill>
                  <a:srgbClr val="98B954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dk1"/>
                  </a:solidFill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8" name="TextBox 110"/>
              <p:cNvSpPr txBox="1">
                <a:spLocks noChangeArrowheads="1"/>
              </p:cNvSpPr>
              <p:nvPr/>
            </p:nvSpPr>
            <p:spPr bwMode="auto">
              <a:xfrm>
                <a:off x="3429000" y="5145404"/>
                <a:ext cx="1149350" cy="923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 dirty="0">
                    <a:latin typeface="+mj-lt"/>
                    <a:cs typeface="Corbel" charset="0"/>
                  </a:rPr>
                  <a:t>how now</a:t>
                </a:r>
              </a:p>
              <a:p>
                <a:pPr algn="ctr" eaLnBrk="1" hangingPunct="1"/>
                <a:r>
                  <a:rPr lang="en-US" sz="1800" dirty="0">
                    <a:latin typeface="+mj-lt"/>
                    <a:cs typeface="Corbel" charset="0"/>
                  </a:rPr>
                  <a:t>brown cow</a:t>
                </a:r>
              </a:p>
            </p:txBody>
          </p:sp>
        </p:grp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002" y="4985800"/>
            <a:ext cx="1128236" cy="11282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4967764"/>
            <a:ext cx="1128236" cy="11282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243" y="4909600"/>
            <a:ext cx="1128236" cy="11282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4" y="4909600"/>
            <a:ext cx="1128236" cy="112823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564" y="4967764"/>
            <a:ext cx="1128236" cy="112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5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cs typeface="Corbel"/>
              </a:rPr>
              <a:t>1.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95300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b="1" dirty="0" smtClean="0">
                <a:ea typeface="+mn-ea"/>
                <a:cs typeface="+mn-cs"/>
              </a:rPr>
              <a:t>Input:</a:t>
            </a:r>
            <a:r>
              <a:rPr lang="en-US" dirty="0" smtClean="0">
                <a:ea typeface="+mn-ea"/>
                <a:cs typeface="+mn-cs"/>
              </a:rPr>
              <a:t> (</a:t>
            </a:r>
            <a:r>
              <a:rPr lang="en-US" dirty="0" err="1" smtClean="0">
                <a:ea typeface="+mn-ea"/>
                <a:cs typeface="+mn-cs"/>
              </a:rPr>
              <a:t>lineNumber</a:t>
            </a:r>
            <a:r>
              <a:rPr lang="en-US" dirty="0" smtClean="0">
                <a:ea typeface="+mn-ea"/>
                <a:cs typeface="+mn-cs"/>
              </a:rPr>
              <a:t>, line) records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b="1" dirty="0" smtClean="0">
                <a:ea typeface="+mn-ea"/>
                <a:cs typeface="+mn-cs"/>
              </a:rPr>
              <a:t>Output:</a:t>
            </a:r>
            <a:r>
              <a:rPr lang="en-US" dirty="0" smtClean="0">
                <a:ea typeface="+mn-ea"/>
                <a:cs typeface="+mn-cs"/>
              </a:rPr>
              <a:t> lines matching a given </a:t>
            </a:r>
            <a:r>
              <a:rPr lang="en-US" dirty="0" smtClean="0">
                <a:ea typeface="+mn-ea"/>
                <a:cs typeface="+mn-cs"/>
              </a:rPr>
              <a:t>pattern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b="1" dirty="0" smtClean="0">
                <a:ea typeface="+mn-ea"/>
                <a:cs typeface="+mn-cs"/>
              </a:rPr>
              <a:t>Map:</a:t>
            </a:r>
            <a:r>
              <a:rPr lang="en-US" dirty="0" smtClean="0">
                <a:ea typeface="+mn-ea"/>
                <a:cs typeface="+mn-cs"/>
              </a:rPr>
              <a:t> </a:t>
            </a:r>
            <a:br>
              <a:rPr lang="en-US" dirty="0" smtClean="0">
                <a:ea typeface="+mn-ea"/>
                <a:cs typeface="+mn-cs"/>
              </a:rPr>
            </a:br>
            <a:r>
              <a:rPr lang="en-US" sz="2400" dirty="0">
                <a:latin typeface="Lucida Console"/>
              </a:rPr>
              <a:t>	</a:t>
            </a:r>
            <a:r>
              <a:rPr lang="en-US" sz="2400" b="1" dirty="0" smtClean="0">
                <a:latin typeface="Lucida Console"/>
                <a:ea typeface="+mn-ea"/>
                <a:cs typeface="Lucida Console"/>
              </a:rPr>
              <a:t>if</a:t>
            </a:r>
            <a:r>
              <a:rPr lang="en-US" sz="2400" dirty="0" smtClean="0">
                <a:latin typeface="Lucida Console"/>
                <a:ea typeface="+mn-ea"/>
                <a:cs typeface="Lucida Console"/>
              </a:rPr>
              <a:t>(line </a:t>
            </a:r>
            <a:r>
              <a:rPr lang="en-US" sz="2400" dirty="0" smtClean="0">
                <a:latin typeface="Lucida Console"/>
                <a:ea typeface="+mn-ea"/>
                <a:cs typeface="Lucida Console"/>
              </a:rPr>
              <a:t>matches pattern):</a:t>
            </a:r>
            <a:br>
              <a:rPr lang="en-US" sz="2400" dirty="0" smtClean="0">
                <a:latin typeface="Lucida Console"/>
                <a:ea typeface="+mn-ea"/>
                <a:cs typeface="Lucida Console"/>
              </a:rPr>
            </a:br>
            <a:r>
              <a:rPr lang="en-US" sz="2400" dirty="0" smtClean="0">
                <a:latin typeface="Lucida Console"/>
                <a:ea typeface="+mn-ea"/>
                <a:cs typeface="Lucida Console"/>
              </a:rPr>
              <a:t>	</a:t>
            </a:r>
            <a:r>
              <a:rPr lang="en-US" sz="2400" dirty="0" smtClean="0">
                <a:latin typeface="Lucida Console"/>
                <a:ea typeface="+mn-ea"/>
                <a:cs typeface="Lucida Console"/>
              </a:rPr>
              <a:t>	output(line)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sz="2400" dirty="0" smtClean="0">
              <a:latin typeface="Lucida Console"/>
              <a:ea typeface="+mn-ea"/>
              <a:cs typeface="Lucida Console"/>
            </a:endParaRP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b="1" dirty="0" smtClean="0">
                <a:ea typeface="+mn-ea"/>
                <a:cs typeface="+mn-cs"/>
              </a:rPr>
              <a:t>Reduce: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Identity </a:t>
            </a:r>
            <a:r>
              <a:rPr lang="en-US" dirty="0" smtClean="0">
                <a:ea typeface="+mn-ea"/>
                <a:cs typeface="+mn-cs"/>
              </a:rPr>
              <a:t>function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>
                <a:ea typeface="+mn-ea"/>
              </a:rPr>
              <a:t>Alternative: no reducer (map-only job)</a:t>
            </a:r>
            <a:endParaRPr lang="en-US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75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cs typeface="Corbel"/>
              </a:rPr>
              <a:t>2. Inverted Index</a:t>
            </a:r>
            <a:endParaRPr lang="en-US" dirty="0">
              <a:cs typeface="Corbel"/>
            </a:endParaRPr>
          </a:p>
        </p:txBody>
      </p:sp>
      <p:sp>
        <p:nvSpPr>
          <p:cNvPr id="185" name="Folded Corner 184"/>
          <p:cNvSpPr>
            <a:spLocks noChangeArrowheads="1"/>
          </p:cNvSpPr>
          <p:nvPr/>
        </p:nvSpPr>
        <p:spPr bwMode="auto">
          <a:xfrm rot="10800000">
            <a:off x="5029200" y="2721007"/>
            <a:ext cx="2854325" cy="2362200"/>
          </a:xfrm>
          <a:prstGeom prst="foldedCorner">
            <a:avLst>
              <a:gd name="adj" fmla="val 8921"/>
            </a:avLst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900" dirty="0">
              <a:solidFill>
                <a:schemeClr val="dk1"/>
              </a:solidFill>
              <a:latin typeface="Corbel"/>
              <a:ea typeface="+mn-ea"/>
              <a:cs typeface="Corbel"/>
            </a:endParaRPr>
          </a:p>
        </p:txBody>
      </p:sp>
      <p:sp>
        <p:nvSpPr>
          <p:cNvPr id="49158" name="TextBox 185"/>
          <p:cNvSpPr txBox="1">
            <a:spLocks noChangeArrowheads="1"/>
          </p:cNvSpPr>
          <p:nvPr/>
        </p:nvSpPr>
        <p:spPr bwMode="auto">
          <a:xfrm>
            <a:off x="5033962" y="2919445"/>
            <a:ext cx="2871788" cy="213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900">
                <a:latin typeface="+mj-lt"/>
                <a:cs typeface="Corbel"/>
              </a:rPr>
              <a:t>afraid, (12th.txt)</a:t>
            </a:r>
          </a:p>
          <a:p>
            <a:pPr eaLnBrk="1" hangingPunct="1"/>
            <a:r>
              <a:rPr lang="en-US" sz="1900">
                <a:latin typeface="+mj-lt"/>
                <a:cs typeface="Corbel"/>
              </a:rPr>
              <a:t>be, (12th.txt, hamlet.txt)</a:t>
            </a:r>
          </a:p>
          <a:p>
            <a:pPr eaLnBrk="1" hangingPunct="1"/>
            <a:r>
              <a:rPr lang="en-US" sz="1900">
                <a:latin typeface="+mj-lt"/>
                <a:cs typeface="Corbel"/>
              </a:rPr>
              <a:t>greatness, (12th.txt)</a:t>
            </a:r>
          </a:p>
          <a:p>
            <a:pPr eaLnBrk="1" hangingPunct="1"/>
            <a:r>
              <a:rPr lang="en-US" sz="1900">
                <a:latin typeface="+mj-lt"/>
                <a:cs typeface="Corbel"/>
              </a:rPr>
              <a:t>not, (12th.txt, hamlet.txt)</a:t>
            </a:r>
          </a:p>
          <a:p>
            <a:pPr eaLnBrk="1" hangingPunct="1"/>
            <a:r>
              <a:rPr lang="en-US" sz="1900">
                <a:latin typeface="+mj-lt"/>
                <a:cs typeface="Corbel"/>
              </a:rPr>
              <a:t>of, (12th.txt)</a:t>
            </a:r>
          </a:p>
          <a:p>
            <a:pPr eaLnBrk="1" hangingPunct="1"/>
            <a:r>
              <a:rPr lang="en-US" sz="1900">
                <a:latin typeface="+mj-lt"/>
                <a:cs typeface="Corbel"/>
              </a:rPr>
              <a:t>or, (hamlet.txt)</a:t>
            </a:r>
          </a:p>
          <a:p>
            <a:pPr eaLnBrk="1" hangingPunct="1"/>
            <a:r>
              <a:rPr lang="en-US" sz="1900">
                <a:latin typeface="+mj-lt"/>
                <a:cs typeface="Corbel"/>
              </a:rPr>
              <a:t>to, (hamlet.txt)</a:t>
            </a:r>
          </a:p>
        </p:txBody>
      </p:sp>
      <p:sp>
        <p:nvSpPr>
          <p:cNvPr id="128" name="Folded Corner 127"/>
          <p:cNvSpPr>
            <a:spLocks noChangeArrowheads="1"/>
          </p:cNvSpPr>
          <p:nvPr/>
        </p:nvSpPr>
        <p:spPr bwMode="auto">
          <a:xfrm rot="10800000">
            <a:off x="1938338" y="2094202"/>
            <a:ext cx="1293812" cy="1447800"/>
          </a:xfrm>
          <a:prstGeom prst="foldedCorner">
            <a:avLst>
              <a:gd name="adj" fmla="val 16667"/>
            </a:avLst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900" dirty="0">
              <a:solidFill>
                <a:schemeClr val="dk1"/>
              </a:solidFill>
              <a:latin typeface="Corbel"/>
              <a:ea typeface="+mn-ea"/>
              <a:cs typeface="Corbel"/>
            </a:endParaRPr>
          </a:p>
        </p:txBody>
      </p:sp>
      <p:sp>
        <p:nvSpPr>
          <p:cNvPr id="49160" name="TextBox 108"/>
          <p:cNvSpPr txBox="1">
            <a:spLocks noChangeArrowheads="1"/>
          </p:cNvSpPr>
          <p:nvPr/>
        </p:nvSpPr>
        <p:spPr bwMode="auto">
          <a:xfrm>
            <a:off x="2019300" y="2597440"/>
            <a:ext cx="121285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900">
                <a:latin typeface="+mj-lt"/>
                <a:cs typeface="Corbel"/>
              </a:rPr>
              <a:t>to be or not to be</a:t>
            </a:r>
          </a:p>
        </p:txBody>
      </p:sp>
      <p:sp>
        <p:nvSpPr>
          <p:cNvPr id="49161" name="TextBox 42"/>
          <p:cNvSpPr txBox="1">
            <a:spLocks noChangeArrowheads="1"/>
          </p:cNvSpPr>
          <p:nvPr/>
        </p:nvSpPr>
        <p:spPr bwMode="auto">
          <a:xfrm>
            <a:off x="1901825" y="2151352"/>
            <a:ext cx="13684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900" b="1" dirty="0">
                <a:latin typeface="Corbel"/>
                <a:cs typeface="Corbel"/>
              </a:rPr>
              <a:t>hamlet.txt</a:t>
            </a:r>
          </a:p>
        </p:txBody>
      </p:sp>
      <p:sp>
        <p:nvSpPr>
          <p:cNvPr id="44" name="Folded Corner 43"/>
          <p:cNvSpPr>
            <a:spLocks noChangeArrowheads="1"/>
          </p:cNvSpPr>
          <p:nvPr/>
        </p:nvSpPr>
        <p:spPr bwMode="auto">
          <a:xfrm rot="10800000">
            <a:off x="1938338" y="4265902"/>
            <a:ext cx="1293812" cy="1447800"/>
          </a:xfrm>
          <a:prstGeom prst="foldedCorner">
            <a:avLst>
              <a:gd name="adj" fmla="val 16667"/>
            </a:avLst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900" dirty="0">
              <a:solidFill>
                <a:schemeClr val="dk1"/>
              </a:solidFill>
              <a:latin typeface="Corbel"/>
              <a:ea typeface="+mn-ea"/>
              <a:cs typeface="Corbel"/>
            </a:endParaRPr>
          </a:p>
        </p:txBody>
      </p:sp>
      <p:sp>
        <p:nvSpPr>
          <p:cNvPr id="49163" name="TextBox 44"/>
          <p:cNvSpPr txBox="1">
            <a:spLocks noChangeArrowheads="1"/>
          </p:cNvSpPr>
          <p:nvPr/>
        </p:nvSpPr>
        <p:spPr bwMode="auto">
          <a:xfrm>
            <a:off x="1938338" y="4646902"/>
            <a:ext cx="1293812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900">
                <a:latin typeface="+mj-lt"/>
                <a:cs typeface="Corbel"/>
              </a:rPr>
              <a:t>be not afraid of greatness</a:t>
            </a:r>
          </a:p>
        </p:txBody>
      </p:sp>
      <p:sp>
        <p:nvSpPr>
          <p:cNvPr id="49164" name="TextBox 45"/>
          <p:cNvSpPr txBox="1">
            <a:spLocks noChangeArrowheads="1"/>
          </p:cNvSpPr>
          <p:nvPr/>
        </p:nvSpPr>
        <p:spPr bwMode="auto">
          <a:xfrm>
            <a:off x="1938338" y="4262727"/>
            <a:ext cx="1293812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900" b="1" dirty="0">
                <a:latin typeface="Corbel"/>
                <a:cs typeface="Corbel"/>
              </a:rPr>
              <a:t>12th.txt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581400" y="3810000"/>
            <a:ext cx="11430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33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cs typeface="Corbel"/>
              </a:rPr>
              <a:t>2</a:t>
            </a:r>
            <a:r>
              <a:rPr lang="en-US" dirty="0" smtClean="0">
                <a:cs typeface="Corbel"/>
              </a:rPr>
              <a:t>. </a:t>
            </a:r>
            <a:r>
              <a:rPr lang="en-US" dirty="0">
                <a:cs typeface="Corbel"/>
              </a:rPr>
              <a:t>Inverted 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95300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b="1" dirty="0" smtClean="0">
                <a:latin typeface="+mj-lt"/>
                <a:ea typeface="+mn-ea"/>
                <a:cs typeface="Corbel"/>
              </a:rPr>
              <a:t>Input:</a:t>
            </a:r>
            <a:r>
              <a:rPr lang="en-US" dirty="0" smtClean="0">
                <a:latin typeface="+mj-lt"/>
                <a:ea typeface="+mn-ea"/>
                <a:cs typeface="Corbel"/>
              </a:rPr>
              <a:t> (filename, text) records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b="1" dirty="0" smtClean="0">
                <a:latin typeface="+mj-lt"/>
                <a:ea typeface="+mn-ea"/>
                <a:cs typeface="Corbel"/>
              </a:rPr>
              <a:t>Output:</a:t>
            </a:r>
            <a:r>
              <a:rPr lang="en-US" dirty="0" smtClean="0">
                <a:latin typeface="+mj-lt"/>
                <a:ea typeface="+mn-ea"/>
                <a:cs typeface="Corbel"/>
              </a:rPr>
              <a:t> list of files containing each word</a:t>
            </a:r>
            <a:endParaRPr lang="en-US" sz="2200" b="1" dirty="0" smtClean="0">
              <a:latin typeface="+mj-lt"/>
              <a:ea typeface="+mn-ea"/>
              <a:cs typeface="Corbel"/>
            </a:endParaRP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b="1" dirty="0" smtClean="0">
                <a:latin typeface="+mj-lt"/>
                <a:ea typeface="+mn-ea"/>
                <a:cs typeface="Corbel"/>
              </a:rPr>
              <a:t>Map:</a:t>
            </a:r>
            <a:r>
              <a:rPr lang="en-US" dirty="0" smtClean="0">
                <a:latin typeface="Corbel"/>
                <a:ea typeface="+mn-ea"/>
                <a:cs typeface="Corbel"/>
              </a:rPr>
              <a:t> </a:t>
            </a:r>
            <a:br>
              <a:rPr lang="en-US" dirty="0" smtClean="0">
                <a:latin typeface="Corbel"/>
                <a:ea typeface="+mn-ea"/>
                <a:cs typeface="Corbel"/>
              </a:rPr>
            </a:br>
            <a:r>
              <a:rPr lang="en-US" sz="2400" dirty="0" smtClean="0">
                <a:latin typeface="Lucida Console"/>
                <a:ea typeface="+mn-ea"/>
                <a:cs typeface="Lucida Console"/>
              </a:rPr>
              <a:t>	</a:t>
            </a:r>
            <a:r>
              <a:rPr lang="en-US" sz="2400" b="1" dirty="0" err="1" smtClean="0">
                <a:latin typeface="Lucida Console"/>
                <a:ea typeface="+mn-ea"/>
                <a:cs typeface="Lucida Console"/>
              </a:rPr>
              <a:t>foreach</a:t>
            </a:r>
            <a:r>
              <a:rPr lang="en-US" sz="2400" dirty="0" smtClean="0">
                <a:latin typeface="Lucida Console"/>
                <a:ea typeface="+mn-ea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ea typeface="+mn-ea"/>
                <a:cs typeface="Lucida Console"/>
              </a:rPr>
              <a:t>word </a:t>
            </a:r>
            <a:r>
              <a:rPr lang="en-US" sz="2400" b="1" dirty="0" smtClean="0">
                <a:latin typeface="Lucida Console"/>
                <a:ea typeface="+mn-ea"/>
                <a:cs typeface="Lucida Console"/>
              </a:rPr>
              <a:t>in </a:t>
            </a:r>
            <a:r>
              <a:rPr lang="en-US" sz="2400" dirty="0" err="1" smtClean="0">
                <a:latin typeface="Lucida Console"/>
                <a:ea typeface="+mn-ea"/>
                <a:cs typeface="Lucida Console"/>
              </a:rPr>
              <a:t>text.split</a:t>
            </a:r>
            <a:r>
              <a:rPr lang="en-US" sz="2400" dirty="0" smtClean="0">
                <a:latin typeface="Lucida Console"/>
                <a:ea typeface="+mn-ea"/>
                <a:cs typeface="Lucida Console"/>
              </a:rPr>
              <a:t>():</a:t>
            </a:r>
            <a:br>
              <a:rPr lang="en-US" sz="2400" dirty="0" smtClean="0">
                <a:latin typeface="Lucida Console"/>
                <a:ea typeface="+mn-ea"/>
                <a:cs typeface="Lucida Console"/>
              </a:rPr>
            </a:br>
            <a:r>
              <a:rPr lang="en-US" sz="2400" dirty="0" smtClean="0">
                <a:latin typeface="Lucida Console"/>
                <a:ea typeface="+mn-ea"/>
                <a:cs typeface="Lucida Console"/>
              </a:rPr>
              <a:t>	</a:t>
            </a:r>
            <a:r>
              <a:rPr lang="en-US" sz="2400" dirty="0" smtClean="0">
                <a:latin typeface="Lucida Console"/>
                <a:cs typeface="Lucida Console"/>
              </a:rPr>
              <a:t>	</a:t>
            </a:r>
            <a:r>
              <a:rPr lang="en-US" sz="2400" dirty="0" smtClean="0">
                <a:latin typeface="Lucida Console"/>
                <a:ea typeface="+mn-ea"/>
                <a:cs typeface="Lucida Console"/>
              </a:rPr>
              <a:t>output(word</a:t>
            </a:r>
            <a:r>
              <a:rPr lang="en-US" sz="2400" dirty="0" smtClean="0">
                <a:latin typeface="Lucida Console"/>
                <a:ea typeface="+mn-ea"/>
                <a:cs typeface="Lucida Console"/>
              </a:rPr>
              <a:t>, filename)</a:t>
            </a:r>
            <a:endParaRPr lang="en-US" sz="2400" b="1" dirty="0" smtClean="0">
              <a:latin typeface="Lucida Console"/>
              <a:ea typeface="+mn-ea"/>
              <a:cs typeface="Lucida Console"/>
            </a:endParaRP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b="1" dirty="0" smtClean="0">
                <a:latin typeface="Corbel"/>
                <a:ea typeface="+mn-ea"/>
                <a:cs typeface="Corbel"/>
              </a:rPr>
              <a:t>Reduce:</a:t>
            </a:r>
            <a:r>
              <a:rPr lang="en-US" dirty="0" smtClean="0">
                <a:latin typeface="Corbel"/>
                <a:ea typeface="+mn-ea"/>
                <a:cs typeface="Corbel"/>
              </a:rPr>
              <a:t/>
            </a:r>
            <a:br>
              <a:rPr lang="en-US" dirty="0" smtClean="0">
                <a:latin typeface="Corbel"/>
                <a:ea typeface="+mn-ea"/>
                <a:cs typeface="Corbel"/>
              </a:rPr>
            </a:br>
            <a:r>
              <a:rPr lang="en-US" sz="2600" dirty="0" smtClean="0">
                <a:latin typeface="Lucida Console"/>
                <a:ea typeface="+mn-ea"/>
                <a:cs typeface="Lucida Console"/>
              </a:rPr>
              <a:t>	</a:t>
            </a:r>
            <a:r>
              <a:rPr lang="en-US" sz="2600" b="1" dirty="0" err="1" smtClean="0">
                <a:latin typeface="Lucida Console"/>
                <a:ea typeface="+mn-ea"/>
                <a:cs typeface="Lucida Console"/>
              </a:rPr>
              <a:t>def</a:t>
            </a:r>
            <a:r>
              <a:rPr lang="en-US" sz="2600" dirty="0" smtClean="0">
                <a:latin typeface="Lucida Console"/>
                <a:ea typeface="+mn-ea"/>
                <a:cs typeface="Lucida Console"/>
              </a:rPr>
              <a:t> </a:t>
            </a:r>
            <a:r>
              <a:rPr lang="en-US" sz="2600" dirty="0" smtClean="0">
                <a:latin typeface="Lucida Console"/>
                <a:ea typeface="+mn-ea"/>
                <a:cs typeface="Lucida Console"/>
              </a:rPr>
              <a:t>reduce(word, filenames):  </a:t>
            </a:r>
            <a:br>
              <a:rPr lang="en-US" sz="2600" dirty="0" smtClean="0">
                <a:latin typeface="Lucida Console"/>
                <a:ea typeface="+mn-ea"/>
                <a:cs typeface="Lucida Console"/>
              </a:rPr>
            </a:br>
            <a:r>
              <a:rPr lang="en-US" sz="2600" dirty="0" smtClean="0">
                <a:latin typeface="Lucida Console"/>
                <a:ea typeface="+mn-ea"/>
                <a:cs typeface="Lucida Console"/>
              </a:rPr>
              <a:t>	</a:t>
            </a:r>
            <a:r>
              <a:rPr lang="en-US" sz="2600" dirty="0" smtClean="0">
                <a:latin typeface="Lucida Console"/>
                <a:cs typeface="Lucida Console"/>
              </a:rPr>
              <a:t> </a:t>
            </a:r>
            <a:r>
              <a:rPr lang="en-US" sz="2600" dirty="0" smtClean="0">
                <a:latin typeface="Lucida Console"/>
                <a:cs typeface="Lucida Console"/>
              </a:rPr>
              <a:t> 	</a:t>
            </a:r>
            <a:r>
              <a:rPr lang="en-US" sz="2600" dirty="0" smtClean="0">
                <a:latin typeface="Lucida Console"/>
                <a:ea typeface="+mn-ea"/>
                <a:cs typeface="Lucida Console"/>
              </a:rPr>
              <a:t>output(word</a:t>
            </a:r>
            <a:r>
              <a:rPr lang="en-US" sz="2600" dirty="0" smtClean="0">
                <a:latin typeface="Lucida Console"/>
                <a:ea typeface="+mn-ea"/>
                <a:cs typeface="Lucida Console"/>
              </a:rPr>
              <a:t>, unique(filenames))</a:t>
            </a:r>
            <a:endParaRPr lang="en-US" sz="2600" b="1" dirty="0" smtClean="0">
              <a:latin typeface="Lucida Console"/>
              <a:ea typeface="+mn-ea"/>
              <a:cs typeface="Lucida Console"/>
            </a:endParaRP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latin typeface="Corbel"/>
              <a:ea typeface="+mn-ea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53313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cs typeface="Corbel"/>
              </a:rPr>
              <a:t>2.Inverted Index</a:t>
            </a:r>
            <a:endParaRPr lang="en-US" dirty="0">
              <a:cs typeface="Corbel"/>
            </a:endParaRPr>
          </a:p>
        </p:txBody>
      </p:sp>
      <p:cxnSp>
        <p:nvCxnSpPr>
          <p:cNvPr id="49154" name="Straight Arrow Connector 454"/>
          <p:cNvCxnSpPr>
            <a:cxnSpLocks noChangeShapeType="1"/>
          </p:cNvCxnSpPr>
          <p:nvPr/>
        </p:nvCxnSpPr>
        <p:spPr bwMode="auto">
          <a:xfrm rot="10800000" flipH="1" flipV="1">
            <a:off x="2005013" y="2890837"/>
            <a:ext cx="457200" cy="0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55" name="Straight Arrow Connector 124"/>
          <p:cNvCxnSpPr>
            <a:cxnSpLocks noChangeShapeType="1"/>
          </p:cNvCxnSpPr>
          <p:nvPr/>
        </p:nvCxnSpPr>
        <p:spPr bwMode="auto">
          <a:xfrm rot="10800000" flipH="1" flipV="1">
            <a:off x="2005013" y="4941887"/>
            <a:ext cx="457200" cy="3175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9156" name="Group 65"/>
          <p:cNvGrpSpPr>
            <a:grpSpLocks/>
          </p:cNvGrpSpPr>
          <p:nvPr/>
        </p:nvGrpSpPr>
        <p:grpSpPr bwMode="auto">
          <a:xfrm>
            <a:off x="4187825" y="2843212"/>
            <a:ext cx="1347788" cy="2000250"/>
            <a:chOff x="3962400" y="2884460"/>
            <a:chExt cx="2133600" cy="1958920"/>
          </a:xfrm>
        </p:grpSpPr>
        <p:cxnSp>
          <p:nvCxnSpPr>
            <p:cNvPr id="49167" name="Straight Arrow Connector 155"/>
            <p:cNvCxnSpPr>
              <a:cxnSpLocks noChangeShapeType="1"/>
            </p:cNvCxnSpPr>
            <p:nvPr/>
          </p:nvCxnSpPr>
          <p:spPr bwMode="auto">
            <a:xfrm>
              <a:off x="3962400" y="2884460"/>
              <a:ext cx="2133600" cy="315940"/>
            </a:xfrm>
            <a:prstGeom prst="straightConnector1">
              <a:avLst/>
            </a:prstGeom>
            <a:noFill/>
            <a:ln w="15875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168" name="Straight Arrow Connector 158"/>
            <p:cNvCxnSpPr>
              <a:cxnSpLocks noChangeShapeType="1"/>
            </p:cNvCxnSpPr>
            <p:nvPr/>
          </p:nvCxnSpPr>
          <p:spPr bwMode="auto">
            <a:xfrm>
              <a:off x="3962400" y="2938380"/>
              <a:ext cx="2133600" cy="1524000"/>
            </a:xfrm>
            <a:prstGeom prst="straightConnector1">
              <a:avLst/>
            </a:prstGeom>
            <a:noFill/>
            <a:ln w="15875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169" name="Straight Arrow Connector 162"/>
            <p:cNvCxnSpPr>
              <a:cxnSpLocks noChangeShapeType="1"/>
            </p:cNvCxnSpPr>
            <p:nvPr/>
          </p:nvCxnSpPr>
          <p:spPr bwMode="auto">
            <a:xfrm flipV="1">
              <a:off x="3962400" y="4597760"/>
              <a:ext cx="2133600" cy="245620"/>
            </a:xfrm>
            <a:prstGeom prst="straightConnector1">
              <a:avLst/>
            </a:prstGeom>
            <a:noFill/>
            <a:ln w="15875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170" name="Straight Arrow Connector 163"/>
            <p:cNvCxnSpPr>
              <a:cxnSpLocks noChangeShapeType="1"/>
            </p:cNvCxnSpPr>
            <p:nvPr/>
          </p:nvCxnSpPr>
          <p:spPr bwMode="auto">
            <a:xfrm flipV="1">
              <a:off x="3962400" y="3338694"/>
              <a:ext cx="2133600" cy="1450766"/>
            </a:xfrm>
            <a:prstGeom prst="straightConnector1">
              <a:avLst/>
            </a:prstGeom>
            <a:noFill/>
            <a:ln w="15875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85" name="Folded Corner 184"/>
          <p:cNvSpPr>
            <a:spLocks noChangeArrowheads="1"/>
          </p:cNvSpPr>
          <p:nvPr/>
        </p:nvSpPr>
        <p:spPr bwMode="auto">
          <a:xfrm rot="10800000">
            <a:off x="5700713" y="2655887"/>
            <a:ext cx="2854325" cy="2362200"/>
          </a:xfrm>
          <a:prstGeom prst="foldedCorner">
            <a:avLst>
              <a:gd name="adj" fmla="val 8921"/>
            </a:avLst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900" dirty="0">
              <a:solidFill>
                <a:schemeClr val="dk1"/>
              </a:solidFill>
              <a:latin typeface="Corbel"/>
              <a:ea typeface="+mn-ea"/>
              <a:cs typeface="Corbel"/>
            </a:endParaRPr>
          </a:p>
        </p:txBody>
      </p:sp>
      <p:sp>
        <p:nvSpPr>
          <p:cNvPr id="49158" name="TextBox 185"/>
          <p:cNvSpPr txBox="1">
            <a:spLocks noChangeArrowheads="1"/>
          </p:cNvSpPr>
          <p:nvPr/>
        </p:nvSpPr>
        <p:spPr bwMode="auto">
          <a:xfrm>
            <a:off x="5705475" y="2854325"/>
            <a:ext cx="2871788" cy="213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900">
                <a:latin typeface="+mj-lt"/>
                <a:cs typeface="Corbel"/>
              </a:rPr>
              <a:t>afraid, (12th.txt)</a:t>
            </a:r>
          </a:p>
          <a:p>
            <a:pPr eaLnBrk="1" hangingPunct="1"/>
            <a:r>
              <a:rPr lang="en-US" sz="1900">
                <a:latin typeface="+mj-lt"/>
                <a:cs typeface="Corbel"/>
              </a:rPr>
              <a:t>be, (12th.txt, hamlet.txt)</a:t>
            </a:r>
          </a:p>
          <a:p>
            <a:pPr eaLnBrk="1" hangingPunct="1"/>
            <a:r>
              <a:rPr lang="en-US" sz="1900">
                <a:latin typeface="+mj-lt"/>
                <a:cs typeface="Corbel"/>
              </a:rPr>
              <a:t>greatness, (12th.txt)</a:t>
            </a:r>
          </a:p>
          <a:p>
            <a:pPr eaLnBrk="1" hangingPunct="1"/>
            <a:r>
              <a:rPr lang="en-US" sz="1900">
                <a:latin typeface="+mj-lt"/>
                <a:cs typeface="Corbel"/>
              </a:rPr>
              <a:t>not, (12th.txt, hamlet.txt)</a:t>
            </a:r>
          </a:p>
          <a:p>
            <a:pPr eaLnBrk="1" hangingPunct="1"/>
            <a:r>
              <a:rPr lang="en-US" sz="1900">
                <a:latin typeface="+mj-lt"/>
                <a:cs typeface="Corbel"/>
              </a:rPr>
              <a:t>of, (12th.txt)</a:t>
            </a:r>
          </a:p>
          <a:p>
            <a:pPr eaLnBrk="1" hangingPunct="1"/>
            <a:r>
              <a:rPr lang="en-US" sz="1900">
                <a:latin typeface="+mj-lt"/>
                <a:cs typeface="Corbel"/>
              </a:rPr>
              <a:t>or, (hamlet.txt)</a:t>
            </a:r>
          </a:p>
          <a:p>
            <a:pPr eaLnBrk="1" hangingPunct="1"/>
            <a:r>
              <a:rPr lang="en-US" sz="1900">
                <a:latin typeface="+mj-lt"/>
                <a:cs typeface="Corbel"/>
              </a:rPr>
              <a:t>to, (hamlet.txt)</a:t>
            </a:r>
          </a:p>
        </p:txBody>
      </p:sp>
      <p:sp>
        <p:nvSpPr>
          <p:cNvPr id="128" name="Folded Corner 127"/>
          <p:cNvSpPr>
            <a:spLocks noChangeArrowheads="1"/>
          </p:cNvSpPr>
          <p:nvPr/>
        </p:nvSpPr>
        <p:spPr bwMode="auto">
          <a:xfrm rot="10800000">
            <a:off x="608013" y="2122487"/>
            <a:ext cx="1293812" cy="1447800"/>
          </a:xfrm>
          <a:prstGeom prst="foldedCorner">
            <a:avLst>
              <a:gd name="adj" fmla="val 16667"/>
            </a:avLst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900" dirty="0">
              <a:solidFill>
                <a:schemeClr val="dk1"/>
              </a:solidFill>
              <a:latin typeface="Corbel"/>
              <a:ea typeface="+mn-ea"/>
              <a:cs typeface="Corbel"/>
            </a:endParaRPr>
          </a:p>
        </p:txBody>
      </p:sp>
      <p:sp>
        <p:nvSpPr>
          <p:cNvPr id="49160" name="TextBox 108"/>
          <p:cNvSpPr txBox="1">
            <a:spLocks noChangeArrowheads="1"/>
          </p:cNvSpPr>
          <p:nvPr/>
        </p:nvSpPr>
        <p:spPr bwMode="auto">
          <a:xfrm>
            <a:off x="688975" y="2625725"/>
            <a:ext cx="121285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900">
                <a:latin typeface="+mj-lt"/>
                <a:cs typeface="Corbel"/>
              </a:rPr>
              <a:t>to be or not to be</a:t>
            </a:r>
          </a:p>
        </p:txBody>
      </p:sp>
      <p:sp>
        <p:nvSpPr>
          <p:cNvPr id="49161" name="TextBox 42"/>
          <p:cNvSpPr txBox="1">
            <a:spLocks noChangeArrowheads="1"/>
          </p:cNvSpPr>
          <p:nvPr/>
        </p:nvSpPr>
        <p:spPr bwMode="auto">
          <a:xfrm>
            <a:off x="571500" y="2179637"/>
            <a:ext cx="13684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900" b="1">
                <a:latin typeface="Corbel"/>
                <a:cs typeface="Corbel"/>
              </a:rPr>
              <a:t>hamlet.txt</a:t>
            </a:r>
          </a:p>
        </p:txBody>
      </p:sp>
      <p:sp>
        <p:nvSpPr>
          <p:cNvPr id="44" name="Folded Corner 43"/>
          <p:cNvSpPr>
            <a:spLocks noChangeArrowheads="1"/>
          </p:cNvSpPr>
          <p:nvPr/>
        </p:nvSpPr>
        <p:spPr bwMode="auto">
          <a:xfrm rot="10800000">
            <a:off x="608013" y="4294187"/>
            <a:ext cx="1293812" cy="1447800"/>
          </a:xfrm>
          <a:prstGeom prst="foldedCorner">
            <a:avLst>
              <a:gd name="adj" fmla="val 16667"/>
            </a:avLst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900" dirty="0">
              <a:solidFill>
                <a:schemeClr val="dk1"/>
              </a:solidFill>
              <a:latin typeface="Corbel"/>
              <a:ea typeface="+mn-ea"/>
              <a:cs typeface="Corbel"/>
            </a:endParaRPr>
          </a:p>
        </p:txBody>
      </p:sp>
      <p:sp>
        <p:nvSpPr>
          <p:cNvPr id="49163" name="TextBox 44"/>
          <p:cNvSpPr txBox="1">
            <a:spLocks noChangeArrowheads="1"/>
          </p:cNvSpPr>
          <p:nvPr/>
        </p:nvSpPr>
        <p:spPr bwMode="auto">
          <a:xfrm>
            <a:off x="608013" y="4675187"/>
            <a:ext cx="1293812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900">
                <a:latin typeface="+mj-lt"/>
                <a:cs typeface="Corbel"/>
              </a:rPr>
              <a:t>be not afraid of greatness</a:t>
            </a:r>
          </a:p>
        </p:txBody>
      </p:sp>
      <p:sp>
        <p:nvSpPr>
          <p:cNvPr id="49164" name="TextBox 45"/>
          <p:cNvSpPr txBox="1">
            <a:spLocks noChangeArrowheads="1"/>
          </p:cNvSpPr>
          <p:nvPr/>
        </p:nvSpPr>
        <p:spPr bwMode="auto">
          <a:xfrm>
            <a:off x="608013" y="4291012"/>
            <a:ext cx="1293812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900" b="1">
                <a:latin typeface="Corbel"/>
                <a:cs typeface="Corbel"/>
              </a:rPr>
              <a:t>12th.txt</a:t>
            </a:r>
          </a:p>
        </p:txBody>
      </p:sp>
      <p:sp>
        <p:nvSpPr>
          <p:cNvPr id="49165" name="TextBox 50"/>
          <p:cNvSpPr txBox="1">
            <a:spLocks noChangeArrowheads="1"/>
          </p:cNvSpPr>
          <p:nvPr/>
        </p:nvSpPr>
        <p:spPr bwMode="auto">
          <a:xfrm>
            <a:off x="2460625" y="2298700"/>
            <a:ext cx="1828800" cy="184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900" dirty="0">
                <a:latin typeface="+mj-lt"/>
                <a:cs typeface="Corbel"/>
              </a:rPr>
              <a:t>to, hamlet.txt</a:t>
            </a:r>
          </a:p>
          <a:p>
            <a:pPr eaLnBrk="1" hangingPunct="1"/>
            <a:r>
              <a:rPr lang="en-US" sz="1900" dirty="0">
                <a:latin typeface="+mj-lt"/>
                <a:cs typeface="Corbel"/>
              </a:rPr>
              <a:t>be, hamlet.txt</a:t>
            </a:r>
          </a:p>
          <a:p>
            <a:pPr eaLnBrk="1" hangingPunct="1"/>
            <a:r>
              <a:rPr lang="en-US" sz="1900" dirty="0">
                <a:latin typeface="+mj-lt"/>
                <a:cs typeface="Corbel"/>
              </a:rPr>
              <a:t>or, hamlet.txt</a:t>
            </a:r>
          </a:p>
          <a:p>
            <a:pPr eaLnBrk="1" hangingPunct="1"/>
            <a:r>
              <a:rPr lang="en-US" sz="1900" dirty="0">
                <a:latin typeface="+mj-lt"/>
                <a:cs typeface="Corbel"/>
              </a:rPr>
              <a:t>not, hamlet.txt</a:t>
            </a:r>
          </a:p>
          <a:p>
            <a:pPr eaLnBrk="1" hangingPunct="1"/>
            <a:endParaRPr lang="en-US" sz="1900" dirty="0">
              <a:latin typeface="+mj-lt"/>
              <a:cs typeface="Corbel"/>
            </a:endParaRPr>
          </a:p>
          <a:p>
            <a:pPr eaLnBrk="1" hangingPunct="1"/>
            <a:endParaRPr lang="en-US" sz="1900" dirty="0">
              <a:latin typeface="+mj-lt"/>
              <a:cs typeface="Corbel"/>
            </a:endParaRPr>
          </a:p>
        </p:txBody>
      </p:sp>
      <p:sp>
        <p:nvSpPr>
          <p:cNvPr id="49166" name="TextBox 52"/>
          <p:cNvSpPr txBox="1">
            <a:spLocks noChangeArrowheads="1"/>
          </p:cNvSpPr>
          <p:nvPr/>
        </p:nvSpPr>
        <p:spPr bwMode="auto">
          <a:xfrm>
            <a:off x="2460625" y="4186237"/>
            <a:ext cx="2598738" cy="213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900">
                <a:latin typeface="+mj-lt"/>
                <a:cs typeface="Corbel"/>
              </a:rPr>
              <a:t>be, 12th.txt</a:t>
            </a:r>
          </a:p>
          <a:p>
            <a:pPr eaLnBrk="1" hangingPunct="1"/>
            <a:r>
              <a:rPr lang="en-US" sz="1900">
                <a:latin typeface="+mj-lt"/>
                <a:cs typeface="Corbel"/>
              </a:rPr>
              <a:t>not, 12th.txt</a:t>
            </a:r>
          </a:p>
          <a:p>
            <a:pPr eaLnBrk="1" hangingPunct="1"/>
            <a:r>
              <a:rPr lang="en-US" sz="1900">
                <a:latin typeface="+mj-lt"/>
                <a:cs typeface="Corbel"/>
              </a:rPr>
              <a:t>afraid, 12th.txt</a:t>
            </a:r>
          </a:p>
          <a:p>
            <a:pPr eaLnBrk="1" hangingPunct="1"/>
            <a:r>
              <a:rPr lang="en-US" sz="1900">
                <a:latin typeface="+mj-lt"/>
                <a:cs typeface="Corbel"/>
              </a:rPr>
              <a:t>of, 12th.txt</a:t>
            </a:r>
          </a:p>
          <a:p>
            <a:pPr eaLnBrk="1" hangingPunct="1"/>
            <a:r>
              <a:rPr lang="en-US" sz="1900">
                <a:latin typeface="+mj-lt"/>
                <a:cs typeface="Corbel"/>
              </a:rPr>
              <a:t>greatness, 12th.txt</a:t>
            </a:r>
          </a:p>
          <a:p>
            <a:pPr eaLnBrk="1" hangingPunct="1"/>
            <a:endParaRPr lang="en-US" sz="1900">
              <a:latin typeface="+mj-lt"/>
              <a:cs typeface="Corbel"/>
            </a:endParaRPr>
          </a:p>
          <a:p>
            <a:pPr eaLnBrk="1" hangingPunct="1"/>
            <a:endParaRPr lang="en-US" sz="1900">
              <a:latin typeface="+mj-lt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65607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89037"/>
            <a:ext cx="4114800" cy="55165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MPI</a:t>
            </a:r>
          </a:p>
          <a:p>
            <a:pPr marL="0" indent="0" algn="ctr">
              <a:buNone/>
            </a:pPr>
            <a:endParaRPr lang="en-US" dirty="0"/>
          </a:p>
          <a:p>
            <a:pPr>
              <a:buFont typeface="Open Sans Condensed" panose="020B0806030504020204" pitchFamily="34" charset="0"/>
              <a:buChar char="–"/>
            </a:pPr>
            <a:r>
              <a:rPr lang="en-US" dirty="0" smtClean="0"/>
              <a:t>Parallel process model</a:t>
            </a:r>
            <a:endParaRPr lang="en-US" dirty="0"/>
          </a:p>
          <a:p>
            <a:pPr>
              <a:buFont typeface="Open Sans Condensed" panose="020B0806030504020204" pitchFamily="34" charset="0"/>
              <a:buChar char="–"/>
            </a:pPr>
            <a:r>
              <a:rPr lang="en-US" dirty="0" smtClean="0"/>
              <a:t>Fine grain control</a:t>
            </a:r>
            <a:endParaRPr lang="en-US" dirty="0"/>
          </a:p>
          <a:p>
            <a:pPr>
              <a:buFont typeface="Open Sans Condensed" panose="020B0806030504020204" pitchFamily="34" charset="0"/>
              <a:buChar char="–"/>
            </a:pPr>
            <a:r>
              <a:rPr lang="en-US" dirty="0" smtClean="0"/>
              <a:t>High Performance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0" y="1189037"/>
            <a:ext cx="4419600" cy="5516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 smtClean="0"/>
              <a:t>MapReduce</a:t>
            </a:r>
            <a:endParaRPr lang="en-US" dirty="0" smtClean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 smtClean="0"/>
          </a:p>
          <a:p>
            <a:pPr>
              <a:buFont typeface="Open Sans Condensed" panose="020B0806030504020204" pitchFamily="34" charset="0"/>
              <a:buChar char="–"/>
            </a:pPr>
            <a:r>
              <a:rPr lang="en-US" dirty="0" smtClean="0"/>
              <a:t>High level data-parallel</a:t>
            </a:r>
          </a:p>
          <a:p>
            <a:pPr>
              <a:buFont typeface="Open Sans Condensed" panose="020B0806030504020204" pitchFamily="34" charset="0"/>
              <a:buChar char="–"/>
            </a:pPr>
            <a:r>
              <a:rPr lang="en-US" dirty="0" smtClean="0"/>
              <a:t>Automate locality, data transfers</a:t>
            </a:r>
          </a:p>
          <a:p>
            <a:pPr>
              <a:buFont typeface="Open Sans Condensed" panose="020B0806030504020204" pitchFamily="34" charset="0"/>
              <a:buChar char="–"/>
            </a:pPr>
            <a:r>
              <a:rPr lang="en-US" dirty="0" smtClean="0"/>
              <a:t>Focus on fault tolerance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3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dirty="0" err="1" smtClean="0"/>
              <a:t>MapReduce</a:t>
            </a:r>
            <a:r>
              <a:rPr lang="en-US" dirty="0" smtClean="0"/>
              <a:t> data-parallel model </a:t>
            </a:r>
          </a:p>
          <a:p>
            <a:pPr marL="0" indent="0" eaLnBrk="1" hangingPunct="1">
              <a:buNone/>
            </a:pPr>
            <a:r>
              <a:rPr lang="en-US" dirty="0" smtClean="0"/>
              <a:t>Simplified </a:t>
            </a:r>
            <a:r>
              <a:rPr lang="en-US" dirty="0" smtClean="0"/>
              <a:t>cluster </a:t>
            </a:r>
            <a:r>
              <a:rPr lang="en-US" dirty="0" smtClean="0"/>
              <a:t>programming</a:t>
            </a:r>
          </a:p>
          <a:p>
            <a:pPr marL="0" indent="0" eaLnBrk="1" hangingPunct="1">
              <a:buNone/>
            </a:pPr>
            <a:endParaRPr lang="en-US" dirty="0"/>
          </a:p>
          <a:p>
            <a:pPr marL="0" indent="0" eaLnBrk="1" hangingPunct="1">
              <a:buNone/>
            </a:pPr>
            <a:r>
              <a:rPr lang="en-US" dirty="0" smtClean="0"/>
              <a:t>Automates</a:t>
            </a:r>
            <a:endParaRPr lang="en-US" dirty="0"/>
          </a:p>
          <a:p>
            <a:pPr lvl="1" eaLnBrk="1" hangingPunct="1"/>
            <a:r>
              <a:rPr lang="en-US" dirty="0" smtClean="0"/>
              <a:t>Division </a:t>
            </a:r>
            <a:r>
              <a:rPr lang="en-US" dirty="0"/>
              <a:t>of job into </a:t>
            </a:r>
            <a:r>
              <a:rPr lang="en-US" dirty="0" smtClean="0"/>
              <a:t>tasks</a:t>
            </a:r>
          </a:p>
          <a:p>
            <a:pPr lvl="1" eaLnBrk="1" hangingPunct="1"/>
            <a:r>
              <a:rPr lang="en-US" dirty="0" smtClean="0"/>
              <a:t>Locality-aware scheduling</a:t>
            </a:r>
          </a:p>
          <a:p>
            <a:pPr lvl="1" eaLnBrk="1" hangingPunct="1"/>
            <a:r>
              <a:rPr lang="en-US" dirty="0" smtClean="0"/>
              <a:t>Load balancing</a:t>
            </a:r>
            <a:endParaRPr lang="en-US" dirty="0"/>
          </a:p>
          <a:p>
            <a:pPr lvl="1" eaLnBrk="1" hangingPunct="1"/>
            <a:r>
              <a:rPr lang="en-US" dirty="0"/>
              <a:t>Recovery from failures &amp; </a:t>
            </a:r>
            <a:r>
              <a:rPr lang="en-US" dirty="0" smtClean="0"/>
              <a:t>stragglers</a:t>
            </a:r>
            <a:endParaRPr lang="en-US" dirty="0" smtClean="0"/>
          </a:p>
          <a:p>
            <a:pPr marL="457200" lvl="1" indent="0" eaLnBrk="1" hangingPunct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09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0" y="657474"/>
            <a:ext cx="40386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400" dirty="0" smtClean="0"/>
              <a:t>Software</a:t>
            </a:r>
            <a:endParaRPr lang="en-US" sz="5400" dirty="0"/>
          </a:p>
        </p:txBody>
      </p:sp>
      <p:pic>
        <p:nvPicPr>
          <p:cNvPr id="3076" name="Picture 4" descr="https://spark.incubator.apache.org/images/spark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953000"/>
            <a:ext cx="1876425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ado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4047524"/>
            <a:ext cx="2857500" cy="6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Open MPI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29" y="1681102"/>
            <a:ext cx="1228725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5800" y="2988676"/>
            <a:ext cx="21675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Open </a:t>
            </a:r>
            <a:r>
              <a:rPr lang="en-US" sz="4000" b="1" dirty="0" smtClean="0"/>
              <a:t>MPI</a:t>
            </a:r>
            <a:endParaRPr lang="en-US" sz="4000" b="1" dirty="0"/>
          </a:p>
        </p:txBody>
      </p:sp>
      <p:pic>
        <p:nvPicPr>
          <p:cNvPr id="4100" name="Picture 4" descr="https://upc-lang.org/themes/upc/images/upc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13" y="1860410"/>
            <a:ext cx="10287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0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dirty="0" smtClean="0"/>
              <a:t>When an Abstraction is Useful…</a:t>
            </a:r>
            <a:endParaRPr lang="en-US" sz="4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People want to compose it</a:t>
            </a:r>
            <a:r>
              <a:rPr lang="en-US" dirty="0" smtClean="0"/>
              <a:t>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Most real applications require multiple MR steps</a:t>
            </a:r>
          </a:p>
          <a:p>
            <a:pPr lvl="1"/>
            <a:r>
              <a:rPr lang="en-US" dirty="0" smtClean="0"/>
              <a:t>Google indexing pipeline: 21 steps</a:t>
            </a:r>
          </a:p>
          <a:p>
            <a:pPr lvl="1"/>
            <a:r>
              <a:rPr lang="en-US" dirty="0" smtClean="0"/>
              <a:t>Analytics queries (e.g. sessions, top K): 2-5 steps</a:t>
            </a:r>
          </a:p>
          <a:p>
            <a:pPr lvl="1"/>
            <a:r>
              <a:rPr lang="en-US" dirty="0" smtClean="0"/>
              <a:t>Iterative algorithms (e.g. PageRank): 10’s of </a:t>
            </a:r>
            <a:r>
              <a:rPr lang="en-US" dirty="0" smtClean="0"/>
              <a:t>steps</a:t>
            </a:r>
            <a:endParaRPr lang="en-US" dirty="0" smtClean="0"/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2209800" y="2667000"/>
            <a:ext cx="1524000" cy="5953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 dirty="0" err="1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MapReduce</a:t>
            </a:r>
            <a:endParaRPr lang="en-US" sz="20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4495800" y="2681288"/>
            <a:ext cx="1524000" cy="59531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err="1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MapReduce</a:t>
            </a:r>
            <a:endParaRPr lang="en-US" sz="20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6781800" y="2667000"/>
            <a:ext cx="1524000" cy="59531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err="1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MapReduce</a:t>
            </a:r>
            <a:endParaRPr lang="en-US" sz="20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an 6"/>
          <p:cNvSpPr/>
          <p:nvPr/>
        </p:nvSpPr>
        <p:spPr>
          <a:xfrm>
            <a:off x="914400" y="2585117"/>
            <a:ext cx="671601" cy="784836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7" idx="4"/>
            <a:endCxn id="4" idx="1"/>
          </p:cNvCxnSpPr>
          <p:nvPr/>
        </p:nvCxnSpPr>
        <p:spPr>
          <a:xfrm flipV="1">
            <a:off x="1586001" y="2964656"/>
            <a:ext cx="623799" cy="1287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</p:cNvCxnSpPr>
          <p:nvPr/>
        </p:nvCxnSpPr>
        <p:spPr>
          <a:xfrm>
            <a:off x="3733800" y="2964656"/>
            <a:ext cx="762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019800" y="2978944"/>
            <a:ext cx="762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26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 smtClean="0"/>
              <a:t>Programmability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305800" cy="42211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Multi-step jobs create spaghetti code</a:t>
            </a:r>
          </a:p>
          <a:p>
            <a:pPr lvl="1"/>
            <a:r>
              <a:rPr lang="en-US" dirty="0" smtClean="0"/>
              <a:t>21 MR steps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 smtClean="0"/>
              <a:t>21 mapper and reducer </a:t>
            </a:r>
            <a:r>
              <a:rPr lang="en-US" dirty="0" smtClean="0"/>
              <a:t>classes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Lots of boilerplate wrapper code per step</a:t>
            </a:r>
          </a:p>
          <a:p>
            <a:pPr marL="0" indent="0">
              <a:buNone/>
            </a:pPr>
            <a:r>
              <a:rPr lang="en-US" dirty="0" smtClean="0"/>
              <a:t>API doesn’t provide type safety</a:t>
            </a:r>
          </a:p>
        </p:txBody>
      </p:sp>
    </p:spTree>
    <p:extLst>
      <p:ext uri="{BB962C8B-B14F-4D97-AF65-F5344CB8AC3E}">
        <p14:creationId xmlns:p14="http://schemas.microsoft.com/office/powerpoint/2010/main" val="70455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 smtClean="0"/>
              <a:t>Performance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382000" cy="42211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MR only provides one pass of computation</a:t>
            </a:r>
          </a:p>
          <a:p>
            <a:pPr lvl="1"/>
            <a:r>
              <a:rPr lang="en-US" dirty="0" smtClean="0"/>
              <a:t>Must write out data to file system </a:t>
            </a:r>
            <a:r>
              <a:rPr lang="en-US" dirty="0" smtClean="0"/>
              <a:t>in-between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Expensive for apps that need to </a:t>
            </a:r>
            <a:r>
              <a:rPr lang="en-US" i="1" dirty="0" smtClean="0"/>
              <a:t>reuse</a:t>
            </a:r>
            <a:r>
              <a:rPr lang="en-US" dirty="0" smtClean="0"/>
              <a:t> data</a:t>
            </a:r>
          </a:p>
          <a:p>
            <a:pPr lvl="1"/>
            <a:r>
              <a:rPr lang="en-US" dirty="0" smtClean="0"/>
              <a:t>Multi-step algorithms (e.g. PageRank)</a:t>
            </a:r>
          </a:p>
          <a:p>
            <a:pPr lvl="1"/>
            <a:r>
              <a:rPr lang="en-US" dirty="0" smtClean="0"/>
              <a:t>Interactive data </a:t>
            </a:r>
            <a:r>
              <a:rPr lang="en-US" dirty="0" smtClean="0"/>
              <a:t>mining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342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2438"/>
            <a:ext cx="8686800" cy="4754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Programmability</a:t>
            </a:r>
            <a:r>
              <a:rPr lang="en-US" sz="2800" dirty="0" smtClean="0"/>
              <a:t>: clean, functional API</a:t>
            </a:r>
          </a:p>
          <a:p>
            <a:pPr lvl="1"/>
            <a:r>
              <a:rPr lang="en-US" dirty="0" smtClean="0"/>
              <a:t>Parallel transformations on collections</a:t>
            </a:r>
          </a:p>
          <a:p>
            <a:pPr lvl="1"/>
            <a:r>
              <a:rPr lang="en-US" dirty="0" smtClean="0"/>
              <a:t>5-10x less code than MR</a:t>
            </a:r>
          </a:p>
          <a:p>
            <a:pPr lvl="1"/>
            <a:r>
              <a:rPr lang="en-US" dirty="0" smtClean="0"/>
              <a:t>Available in Scala, </a:t>
            </a:r>
            <a:r>
              <a:rPr lang="en-US" dirty="0" smtClean="0"/>
              <a:t>Java, Python and R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800" dirty="0" smtClean="0"/>
              <a:t>Performance</a:t>
            </a:r>
            <a:endParaRPr lang="en-US" sz="2800" dirty="0" smtClean="0"/>
          </a:p>
          <a:p>
            <a:pPr lvl="1"/>
            <a:r>
              <a:rPr lang="en-US" dirty="0" smtClean="0"/>
              <a:t>In-memory computing primitives</a:t>
            </a:r>
          </a:p>
          <a:p>
            <a:pPr lvl="1"/>
            <a:r>
              <a:rPr lang="en-US" dirty="0" smtClean="0"/>
              <a:t>Optimization </a:t>
            </a:r>
            <a:r>
              <a:rPr lang="en-US" dirty="0" smtClean="0"/>
              <a:t>across operators</a:t>
            </a:r>
            <a:endParaRPr lang="en-US" dirty="0"/>
          </a:p>
        </p:txBody>
      </p:sp>
      <p:pic>
        <p:nvPicPr>
          <p:cNvPr id="4098" name="Picture 2" descr="https://spark.incubator.apache.org/images/spark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410200"/>
            <a:ext cx="245745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9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Spark Programmability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09800"/>
            <a:ext cx="9144000" cy="4800600"/>
          </a:xfrm>
        </p:spPr>
        <p:txBody>
          <a:bodyPr numCol="3"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#include "</a:t>
            </a:r>
            <a:r>
              <a:rPr lang="en-US" sz="940" dirty="0" err="1">
                <a:latin typeface="Lucida Console"/>
                <a:cs typeface="Lucida Console"/>
              </a:rPr>
              <a:t>mapreduce</a:t>
            </a:r>
            <a:r>
              <a:rPr lang="en-US" sz="940" dirty="0">
                <a:latin typeface="Lucida Console"/>
                <a:cs typeface="Lucida Console"/>
              </a:rPr>
              <a:t>/</a:t>
            </a:r>
            <a:r>
              <a:rPr lang="en-US" sz="940" dirty="0" err="1">
                <a:latin typeface="Lucida Console"/>
                <a:cs typeface="Lucida Console"/>
              </a:rPr>
              <a:t>mapreduce.h</a:t>
            </a:r>
            <a:r>
              <a:rPr lang="en-US" sz="940" dirty="0">
                <a:latin typeface="Lucida Console"/>
                <a:cs typeface="Lucida Console"/>
              </a:rPr>
              <a:t>"</a:t>
            </a:r>
          </a:p>
          <a:p>
            <a:pPr>
              <a:spcBef>
                <a:spcPts val="0"/>
              </a:spcBef>
            </a:pPr>
            <a:endParaRPr lang="en-US" sz="94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// User’s map function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class </a:t>
            </a:r>
            <a:r>
              <a:rPr lang="en-US" sz="940" dirty="0" err="1" smtClean="0">
                <a:latin typeface="Lucida Console"/>
                <a:cs typeface="Lucida Console"/>
              </a:rPr>
              <a:t>SplitWords</a:t>
            </a:r>
            <a:r>
              <a:rPr lang="en-US" sz="940" dirty="0" smtClean="0">
                <a:latin typeface="Lucida Console"/>
                <a:cs typeface="Lucida Console"/>
              </a:rPr>
              <a:t>: </a:t>
            </a:r>
            <a:r>
              <a:rPr lang="en-US" sz="940" dirty="0">
                <a:latin typeface="Lucida Console"/>
                <a:cs typeface="Lucida Console"/>
              </a:rPr>
              <a:t>public Mapper {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public: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virtual void Map(</a:t>
            </a:r>
            <a:r>
              <a:rPr lang="en-US" sz="940" dirty="0" err="1">
                <a:latin typeface="Lucida Console"/>
                <a:cs typeface="Lucida Console"/>
              </a:rPr>
              <a:t>const</a:t>
            </a:r>
            <a:r>
              <a:rPr lang="en-US" sz="940" dirty="0">
                <a:latin typeface="Lucida Console"/>
                <a:cs typeface="Lucida Console"/>
              </a:rPr>
              <a:t> </a:t>
            </a:r>
            <a:r>
              <a:rPr lang="en-US" sz="940" dirty="0" err="1">
                <a:latin typeface="Lucida Console"/>
                <a:cs typeface="Lucida Console"/>
              </a:rPr>
              <a:t>MapInput</a:t>
            </a:r>
            <a:r>
              <a:rPr lang="en-US" sz="940" dirty="0">
                <a:latin typeface="Lucida Console"/>
                <a:cs typeface="Lucida Console"/>
              </a:rPr>
              <a:t>&amp; input</a:t>
            </a:r>
            <a:r>
              <a:rPr lang="en-US" sz="940" dirty="0" smtClean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</a:t>
            </a:r>
            <a:r>
              <a:rPr lang="en-US" sz="940" dirty="0" smtClean="0">
                <a:latin typeface="Lucida Console"/>
                <a:cs typeface="Lucida Console"/>
              </a:rPr>
              <a:t> {</a:t>
            </a:r>
            <a:endParaRPr lang="en-US" sz="94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  </a:t>
            </a:r>
            <a:r>
              <a:rPr lang="en-US" sz="940" dirty="0" err="1">
                <a:latin typeface="Lucida Console"/>
                <a:cs typeface="Lucida Console"/>
              </a:rPr>
              <a:t>const</a:t>
            </a:r>
            <a:r>
              <a:rPr lang="en-US" sz="940" dirty="0">
                <a:latin typeface="Lucida Console"/>
                <a:cs typeface="Lucida Console"/>
              </a:rPr>
              <a:t> string&amp; text = </a:t>
            </a:r>
            <a:r>
              <a:rPr lang="en-US" sz="940" dirty="0" err="1">
                <a:latin typeface="Lucida Console"/>
                <a:cs typeface="Lucida Console"/>
              </a:rPr>
              <a:t>input.value</a:t>
            </a:r>
            <a:r>
              <a:rPr lang="en-US" sz="940" dirty="0">
                <a:latin typeface="Lucida Console"/>
                <a:cs typeface="Lucida Console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  </a:t>
            </a:r>
            <a:r>
              <a:rPr lang="en-US" sz="940" dirty="0" err="1">
                <a:latin typeface="Lucida Console"/>
                <a:cs typeface="Lucida Console"/>
              </a:rPr>
              <a:t>const</a:t>
            </a:r>
            <a:r>
              <a:rPr lang="en-US" sz="940" dirty="0">
                <a:latin typeface="Lucida Console"/>
                <a:cs typeface="Lucida Console"/>
              </a:rPr>
              <a:t> </a:t>
            </a:r>
            <a:r>
              <a:rPr lang="en-US" sz="940" dirty="0" err="1">
                <a:latin typeface="Lucida Console"/>
                <a:cs typeface="Lucida Console"/>
              </a:rPr>
              <a:t>int</a:t>
            </a:r>
            <a:r>
              <a:rPr lang="en-US" sz="940" dirty="0">
                <a:latin typeface="Lucida Console"/>
                <a:cs typeface="Lucida Console"/>
              </a:rPr>
              <a:t> n = </a:t>
            </a:r>
            <a:r>
              <a:rPr lang="en-US" sz="940" dirty="0" err="1">
                <a:latin typeface="Lucida Console"/>
                <a:cs typeface="Lucida Console"/>
              </a:rPr>
              <a:t>text.size</a:t>
            </a:r>
            <a:r>
              <a:rPr lang="en-US" sz="940" dirty="0">
                <a:latin typeface="Lucida Console"/>
                <a:cs typeface="Lucida Console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  for (</a:t>
            </a:r>
            <a:r>
              <a:rPr lang="en-US" sz="940" dirty="0" err="1">
                <a:latin typeface="Lucida Console"/>
                <a:cs typeface="Lucida Console"/>
              </a:rPr>
              <a:t>int</a:t>
            </a:r>
            <a:r>
              <a:rPr lang="en-US" sz="940" dirty="0">
                <a:latin typeface="Lucida Console"/>
                <a:cs typeface="Lucida Console"/>
              </a:rPr>
              <a:t> </a:t>
            </a:r>
            <a:r>
              <a:rPr lang="en-US" sz="940" dirty="0" err="1">
                <a:latin typeface="Lucida Console"/>
                <a:cs typeface="Lucida Console"/>
              </a:rPr>
              <a:t>i</a:t>
            </a:r>
            <a:r>
              <a:rPr lang="en-US" sz="940" dirty="0">
                <a:latin typeface="Lucida Console"/>
                <a:cs typeface="Lucida Console"/>
              </a:rPr>
              <a:t> = 0; </a:t>
            </a:r>
            <a:r>
              <a:rPr lang="en-US" sz="940" dirty="0" err="1">
                <a:latin typeface="Lucida Console"/>
                <a:cs typeface="Lucida Console"/>
              </a:rPr>
              <a:t>i</a:t>
            </a:r>
            <a:r>
              <a:rPr lang="en-US" sz="940" dirty="0">
                <a:latin typeface="Lucida Console"/>
                <a:cs typeface="Lucida Console"/>
              </a:rPr>
              <a:t> &lt; n; ) {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    // Skip past leading whitespace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    while </a:t>
            </a:r>
            <a:r>
              <a:rPr lang="en-US" sz="940" dirty="0" smtClean="0">
                <a:latin typeface="Lucida Console"/>
                <a:cs typeface="Lucida Console"/>
              </a:rPr>
              <a:t>(</a:t>
            </a:r>
            <a:r>
              <a:rPr lang="en-US" sz="940" dirty="0" err="1" smtClean="0">
                <a:latin typeface="Lucida Console"/>
                <a:cs typeface="Lucida Console"/>
              </a:rPr>
              <a:t>i</a:t>
            </a:r>
            <a:r>
              <a:rPr lang="en-US" sz="940" dirty="0" smtClean="0">
                <a:latin typeface="Lucida Console"/>
                <a:cs typeface="Lucida Console"/>
              </a:rPr>
              <a:t> </a:t>
            </a:r>
            <a:r>
              <a:rPr lang="en-US" sz="940" dirty="0">
                <a:latin typeface="Lucida Console"/>
                <a:cs typeface="Lucida Console"/>
              </a:rPr>
              <a:t>&lt; </a:t>
            </a:r>
            <a:r>
              <a:rPr lang="en-US" sz="940" dirty="0" smtClean="0">
                <a:latin typeface="Lucida Console"/>
                <a:cs typeface="Lucida Console"/>
              </a:rPr>
              <a:t>n </a:t>
            </a:r>
            <a:r>
              <a:rPr lang="en-US" sz="940" dirty="0">
                <a:latin typeface="Lucida Console"/>
                <a:cs typeface="Lucida Console"/>
              </a:rPr>
              <a:t>&amp;&amp; </a:t>
            </a:r>
            <a:r>
              <a:rPr lang="en-US" sz="940" dirty="0" err="1">
                <a:latin typeface="Lucida Console"/>
                <a:cs typeface="Lucida Console"/>
              </a:rPr>
              <a:t>isspace</a:t>
            </a:r>
            <a:r>
              <a:rPr lang="en-US" sz="940" dirty="0">
                <a:latin typeface="Lucida Console"/>
                <a:cs typeface="Lucida Console"/>
              </a:rPr>
              <a:t>(text[</a:t>
            </a:r>
            <a:r>
              <a:rPr lang="en-US" sz="940" dirty="0" err="1">
                <a:latin typeface="Lucida Console"/>
                <a:cs typeface="Lucida Console"/>
              </a:rPr>
              <a:t>i</a:t>
            </a:r>
            <a:r>
              <a:rPr lang="en-US" sz="940" dirty="0">
                <a:latin typeface="Lucida Console"/>
                <a:cs typeface="Lucida Console"/>
              </a:rPr>
              <a:t>]))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      </a:t>
            </a:r>
            <a:r>
              <a:rPr lang="en-US" sz="940" dirty="0" err="1">
                <a:latin typeface="Lucida Console"/>
                <a:cs typeface="Lucida Console"/>
              </a:rPr>
              <a:t>i</a:t>
            </a:r>
            <a:r>
              <a:rPr lang="en-US" sz="940" dirty="0">
                <a:latin typeface="Lucida Console"/>
                <a:cs typeface="Lucida Console"/>
              </a:rPr>
              <a:t>++;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    // Find word end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    </a:t>
            </a:r>
            <a:r>
              <a:rPr lang="en-US" sz="940" dirty="0" err="1">
                <a:latin typeface="Lucida Console"/>
                <a:cs typeface="Lucida Console"/>
              </a:rPr>
              <a:t>int</a:t>
            </a:r>
            <a:r>
              <a:rPr lang="en-US" sz="940" dirty="0">
                <a:latin typeface="Lucida Console"/>
                <a:cs typeface="Lucida Console"/>
              </a:rPr>
              <a:t> start = </a:t>
            </a:r>
            <a:r>
              <a:rPr lang="en-US" sz="940" dirty="0" err="1">
                <a:latin typeface="Lucida Console"/>
                <a:cs typeface="Lucida Console"/>
              </a:rPr>
              <a:t>i</a:t>
            </a:r>
            <a:r>
              <a:rPr lang="en-US" sz="940" dirty="0">
                <a:latin typeface="Lucida Console"/>
                <a:cs typeface="Lucida Console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    while </a:t>
            </a:r>
            <a:r>
              <a:rPr lang="en-US" sz="940" dirty="0" smtClean="0">
                <a:latin typeface="Lucida Console"/>
                <a:cs typeface="Lucida Console"/>
              </a:rPr>
              <a:t>(</a:t>
            </a:r>
            <a:r>
              <a:rPr lang="en-US" sz="940" dirty="0" err="1" smtClean="0">
                <a:latin typeface="Lucida Console"/>
                <a:cs typeface="Lucida Console"/>
              </a:rPr>
              <a:t>i</a:t>
            </a:r>
            <a:r>
              <a:rPr lang="en-US" sz="940" dirty="0" smtClean="0">
                <a:latin typeface="Lucida Console"/>
                <a:cs typeface="Lucida Console"/>
              </a:rPr>
              <a:t> </a:t>
            </a:r>
            <a:r>
              <a:rPr lang="en-US" sz="940" dirty="0">
                <a:latin typeface="Lucida Console"/>
                <a:cs typeface="Lucida Console"/>
              </a:rPr>
              <a:t>&lt; </a:t>
            </a:r>
            <a:r>
              <a:rPr lang="en-US" sz="940" dirty="0" smtClean="0">
                <a:latin typeface="Lucida Console"/>
                <a:cs typeface="Lucida Console"/>
              </a:rPr>
              <a:t>n </a:t>
            </a:r>
            <a:r>
              <a:rPr lang="en-US" sz="940" dirty="0">
                <a:latin typeface="Lucida Console"/>
                <a:cs typeface="Lucida Console"/>
              </a:rPr>
              <a:t>&amp;&amp; !</a:t>
            </a:r>
            <a:r>
              <a:rPr lang="en-US" sz="940" dirty="0" err="1">
                <a:latin typeface="Lucida Console"/>
                <a:cs typeface="Lucida Console"/>
              </a:rPr>
              <a:t>isspace</a:t>
            </a:r>
            <a:r>
              <a:rPr lang="en-US" sz="940" dirty="0">
                <a:latin typeface="Lucida Console"/>
                <a:cs typeface="Lucida Console"/>
              </a:rPr>
              <a:t>(text[</a:t>
            </a:r>
            <a:r>
              <a:rPr lang="en-US" sz="940" dirty="0" err="1">
                <a:latin typeface="Lucida Console"/>
                <a:cs typeface="Lucida Console"/>
              </a:rPr>
              <a:t>i</a:t>
            </a:r>
            <a:r>
              <a:rPr lang="en-US" sz="940" dirty="0">
                <a:latin typeface="Lucida Console"/>
                <a:cs typeface="Lucida Console"/>
              </a:rPr>
              <a:t>]))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      </a:t>
            </a:r>
            <a:r>
              <a:rPr lang="en-US" sz="940" dirty="0" err="1">
                <a:latin typeface="Lucida Console"/>
                <a:cs typeface="Lucida Console"/>
              </a:rPr>
              <a:t>i</a:t>
            </a:r>
            <a:r>
              <a:rPr lang="en-US" sz="940" dirty="0">
                <a:latin typeface="Lucida Console"/>
                <a:cs typeface="Lucida Console"/>
              </a:rPr>
              <a:t>++;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    if (start &lt; </a:t>
            </a:r>
            <a:r>
              <a:rPr lang="en-US" sz="940" dirty="0" err="1">
                <a:latin typeface="Lucida Console"/>
                <a:cs typeface="Lucida Console"/>
              </a:rPr>
              <a:t>i</a:t>
            </a:r>
            <a:r>
              <a:rPr lang="en-US" sz="940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      Emit(</a:t>
            </a:r>
            <a:r>
              <a:rPr lang="en-US" sz="940" dirty="0" err="1">
                <a:latin typeface="Lucida Console"/>
                <a:cs typeface="Lucida Console"/>
              </a:rPr>
              <a:t>text.substr</a:t>
            </a:r>
            <a:r>
              <a:rPr lang="en-US" sz="940" dirty="0" smtClean="0">
                <a:latin typeface="Lucida Console"/>
                <a:cs typeface="Lucida Console"/>
              </a:rPr>
              <a:t>(</a:t>
            </a:r>
            <a:br>
              <a:rPr lang="en-US" sz="940" dirty="0" smtClean="0">
                <a:latin typeface="Lucida Console"/>
                <a:cs typeface="Lucida Console"/>
              </a:rPr>
            </a:br>
            <a:r>
              <a:rPr lang="en-US" sz="940" dirty="0" smtClean="0">
                <a:latin typeface="Lucida Console"/>
                <a:cs typeface="Lucida Console"/>
              </a:rPr>
              <a:t>            </a:t>
            </a:r>
            <a:r>
              <a:rPr lang="en-US" sz="940" dirty="0" err="1" smtClean="0">
                <a:latin typeface="Lucida Console"/>
                <a:cs typeface="Lucida Console"/>
              </a:rPr>
              <a:t>start</a:t>
            </a:r>
            <a:r>
              <a:rPr lang="en-US" sz="940" dirty="0" err="1">
                <a:latin typeface="Lucida Console"/>
                <a:cs typeface="Lucida Console"/>
              </a:rPr>
              <a:t>,i</a:t>
            </a:r>
            <a:r>
              <a:rPr lang="en-US" sz="940" dirty="0">
                <a:latin typeface="Lucida Console"/>
                <a:cs typeface="Lucida Console"/>
              </a:rPr>
              <a:t>-start),"1");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}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}</a:t>
            </a:r>
            <a:r>
              <a:rPr lang="en-US" sz="940" dirty="0" smtClean="0">
                <a:latin typeface="Lucida Console"/>
                <a:cs typeface="Lucida Console"/>
              </a:rPr>
              <a:t>;</a:t>
            </a:r>
          </a:p>
          <a:p>
            <a:pPr>
              <a:spcBef>
                <a:spcPts val="0"/>
              </a:spcBef>
            </a:pPr>
            <a:endParaRPr lang="en-US" sz="94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REGISTER_MAPPER</a:t>
            </a:r>
            <a:r>
              <a:rPr lang="en-US" sz="940" dirty="0" smtClean="0">
                <a:latin typeface="Lucida Console"/>
                <a:cs typeface="Lucida Console"/>
              </a:rPr>
              <a:t>(</a:t>
            </a:r>
            <a:r>
              <a:rPr lang="en-US" sz="940" dirty="0" err="1">
                <a:latin typeface="Lucida Console"/>
                <a:cs typeface="Lucida Console"/>
              </a:rPr>
              <a:t>SplitWords</a:t>
            </a:r>
            <a:r>
              <a:rPr lang="en-US" sz="940" dirty="0" smtClean="0">
                <a:latin typeface="Lucida Console"/>
                <a:cs typeface="Lucida Console"/>
              </a:rPr>
              <a:t>);</a:t>
            </a:r>
            <a:endParaRPr lang="en-US" sz="94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40" dirty="0" smtClean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4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40" dirty="0" smtClean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4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40" dirty="0" smtClean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4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40" dirty="0" smtClean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4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r>
              <a:rPr lang="en-US" sz="940" dirty="0" smtClean="0">
                <a:latin typeface="Lucida Console"/>
                <a:cs typeface="Lucida Console"/>
              </a:rPr>
              <a:t>/</a:t>
            </a:r>
            <a:r>
              <a:rPr lang="en-US" sz="940" dirty="0">
                <a:latin typeface="Lucida Console"/>
                <a:cs typeface="Lucida Console"/>
              </a:rPr>
              <a:t>/ User’s reduce function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class </a:t>
            </a:r>
            <a:r>
              <a:rPr lang="en-US" sz="940" dirty="0" smtClean="0">
                <a:latin typeface="Lucida Console"/>
                <a:cs typeface="Lucida Console"/>
              </a:rPr>
              <a:t>Sum: </a:t>
            </a:r>
            <a:r>
              <a:rPr lang="en-US" sz="940" dirty="0">
                <a:latin typeface="Lucida Console"/>
                <a:cs typeface="Lucida Console"/>
              </a:rPr>
              <a:t>public Reducer </a:t>
            </a:r>
            <a:r>
              <a:rPr lang="en-US" sz="940" dirty="0" smtClean="0">
                <a:latin typeface="Lucida Console"/>
                <a:cs typeface="Lucida Console"/>
              </a:rPr>
              <a:t>{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</a:t>
            </a:r>
            <a:r>
              <a:rPr lang="en-US" sz="940" dirty="0" smtClean="0">
                <a:latin typeface="Lucida Console"/>
                <a:cs typeface="Lucida Console"/>
              </a:rPr>
              <a:t> public:</a:t>
            </a:r>
            <a:endParaRPr lang="en-US" sz="94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virtual void Reduce(</a:t>
            </a:r>
            <a:r>
              <a:rPr lang="en-US" sz="940" dirty="0" err="1">
                <a:latin typeface="Lucida Console"/>
                <a:cs typeface="Lucida Console"/>
              </a:rPr>
              <a:t>ReduceInput</a:t>
            </a:r>
            <a:r>
              <a:rPr lang="en-US" sz="940" dirty="0">
                <a:latin typeface="Lucida Console"/>
                <a:cs typeface="Lucida Console"/>
              </a:rPr>
              <a:t>* input</a:t>
            </a:r>
            <a:r>
              <a:rPr lang="en-US" sz="940" dirty="0" smtClean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</a:t>
            </a:r>
            <a:r>
              <a:rPr lang="en-US" sz="940" dirty="0" smtClean="0">
                <a:latin typeface="Lucida Console"/>
                <a:cs typeface="Lucida Console"/>
              </a:rPr>
              <a:t> {</a:t>
            </a:r>
            <a:endParaRPr lang="en-US" sz="94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  // Iterate over all entries with the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  // same key and add the values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  int64 value = 0;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  while (!input-&gt;done()) {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    value += </a:t>
            </a:r>
            <a:r>
              <a:rPr lang="en-US" sz="940" dirty="0" err="1">
                <a:latin typeface="Lucida Console"/>
                <a:cs typeface="Lucida Console"/>
              </a:rPr>
              <a:t>StringToInt</a:t>
            </a:r>
            <a:r>
              <a:rPr lang="en-US" sz="940" dirty="0" smtClean="0">
                <a:latin typeface="Lucida Console"/>
                <a:cs typeface="Lucida Console"/>
              </a:rPr>
              <a:t>(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</a:t>
            </a:r>
            <a:r>
              <a:rPr lang="en-US" sz="940" dirty="0" smtClean="0">
                <a:latin typeface="Lucida Console"/>
                <a:cs typeface="Lucida Console"/>
              </a:rPr>
              <a:t>                input</a:t>
            </a:r>
            <a:r>
              <a:rPr lang="en-US" sz="940" dirty="0">
                <a:latin typeface="Lucida Console"/>
                <a:cs typeface="Lucida Console"/>
              </a:rPr>
              <a:t>-&gt;value());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    input-&gt;</a:t>
            </a:r>
            <a:r>
              <a:rPr lang="en-US" sz="940" dirty="0" err="1">
                <a:latin typeface="Lucida Console"/>
                <a:cs typeface="Lucida Console"/>
              </a:rPr>
              <a:t>NextValue</a:t>
            </a:r>
            <a:r>
              <a:rPr lang="en-US" sz="940" dirty="0">
                <a:latin typeface="Lucida Console"/>
                <a:cs typeface="Lucida Console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  // Emit sum for input-&gt;key()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  Emit(</a:t>
            </a:r>
            <a:r>
              <a:rPr lang="en-US" sz="940" dirty="0" err="1">
                <a:latin typeface="Lucida Console"/>
                <a:cs typeface="Lucida Console"/>
              </a:rPr>
              <a:t>IntToString</a:t>
            </a:r>
            <a:r>
              <a:rPr lang="en-US" sz="940" dirty="0">
                <a:latin typeface="Lucida Console"/>
                <a:cs typeface="Lucida Console"/>
              </a:rPr>
              <a:t>(value));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}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}</a:t>
            </a:r>
            <a:r>
              <a:rPr lang="en-US" sz="940" dirty="0" smtClean="0">
                <a:latin typeface="Lucida Console"/>
                <a:cs typeface="Lucida Console"/>
              </a:rPr>
              <a:t>;</a:t>
            </a:r>
          </a:p>
          <a:p>
            <a:pPr>
              <a:spcBef>
                <a:spcPts val="0"/>
              </a:spcBef>
            </a:pPr>
            <a:endParaRPr lang="en-US" sz="94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REGISTER_REDUCER</a:t>
            </a:r>
            <a:r>
              <a:rPr lang="en-US" sz="940" dirty="0" smtClean="0">
                <a:latin typeface="Lucida Console"/>
                <a:cs typeface="Lucida Console"/>
              </a:rPr>
              <a:t>(Sum)</a:t>
            </a:r>
            <a:r>
              <a:rPr lang="en-US" sz="940" dirty="0">
                <a:latin typeface="Lucida Console"/>
                <a:cs typeface="Lucida Console"/>
              </a:rPr>
              <a:t>;</a:t>
            </a:r>
          </a:p>
          <a:p>
            <a:pPr>
              <a:spcBef>
                <a:spcPts val="0"/>
              </a:spcBef>
            </a:pPr>
            <a:endParaRPr lang="en-US" sz="940" dirty="0" smtClean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4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40" dirty="0" smtClean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4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40" dirty="0" smtClean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4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40" dirty="0" smtClean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4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40" dirty="0" smtClean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40" dirty="0" smtClean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40" dirty="0" smtClean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4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40" dirty="0" smtClean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94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r>
              <a:rPr lang="en-US" sz="940" dirty="0" err="1" smtClean="0">
                <a:latin typeface="Lucida Console"/>
                <a:cs typeface="Lucida Console"/>
              </a:rPr>
              <a:t>int</a:t>
            </a:r>
            <a:r>
              <a:rPr lang="en-US" sz="940" dirty="0" smtClean="0">
                <a:latin typeface="Lucida Console"/>
                <a:cs typeface="Lucida Console"/>
              </a:rPr>
              <a:t> </a:t>
            </a:r>
            <a:r>
              <a:rPr lang="en-US" sz="940" dirty="0">
                <a:latin typeface="Lucida Console"/>
                <a:cs typeface="Lucida Console"/>
              </a:rPr>
              <a:t>main(</a:t>
            </a:r>
            <a:r>
              <a:rPr lang="en-US" sz="940" dirty="0" err="1">
                <a:latin typeface="Lucida Console"/>
                <a:cs typeface="Lucida Console"/>
              </a:rPr>
              <a:t>int</a:t>
            </a:r>
            <a:r>
              <a:rPr lang="en-US" sz="940" dirty="0">
                <a:latin typeface="Lucida Console"/>
                <a:cs typeface="Lucida Console"/>
              </a:rPr>
              <a:t> </a:t>
            </a:r>
            <a:r>
              <a:rPr lang="en-US" sz="940" dirty="0" err="1">
                <a:latin typeface="Lucida Console"/>
                <a:cs typeface="Lucida Console"/>
              </a:rPr>
              <a:t>argc</a:t>
            </a:r>
            <a:r>
              <a:rPr lang="en-US" sz="940" dirty="0">
                <a:latin typeface="Lucida Console"/>
                <a:cs typeface="Lucida Console"/>
              </a:rPr>
              <a:t>, char** </a:t>
            </a:r>
            <a:r>
              <a:rPr lang="en-US" sz="940" dirty="0" err="1">
                <a:latin typeface="Lucida Console"/>
                <a:cs typeface="Lucida Console"/>
              </a:rPr>
              <a:t>argv</a:t>
            </a:r>
            <a:r>
              <a:rPr lang="en-US" sz="940" dirty="0">
                <a:latin typeface="Lucida Console"/>
                <a:cs typeface="Lucida Console"/>
              </a:rPr>
              <a:t>) {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</a:t>
            </a:r>
            <a:r>
              <a:rPr lang="en-US" sz="940" dirty="0" err="1">
                <a:latin typeface="Lucida Console"/>
                <a:cs typeface="Lucida Console"/>
              </a:rPr>
              <a:t>ParseCommandLineFlags</a:t>
            </a:r>
            <a:r>
              <a:rPr lang="en-US" sz="940" dirty="0">
                <a:latin typeface="Lucida Console"/>
                <a:cs typeface="Lucida Console"/>
              </a:rPr>
              <a:t>(</a:t>
            </a:r>
            <a:r>
              <a:rPr lang="en-US" sz="940" dirty="0" err="1">
                <a:latin typeface="Lucida Console"/>
                <a:cs typeface="Lucida Console"/>
              </a:rPr>
              <a:t>argc</a:t>
            </a:r>
            <a:r>
              <a:rPr lang="en-US" sz="940" dirty="0">
                <a:latin typeface="Lucida Console"/>
                <a:cs typeface="Lucida Console"/>
              </a:rPr>
              <a:t>, </a:t>
            </a:r>
            <a:r>
              <a:rPr lang="en-US" sz="940" dirty="0" err="1">
                <a:latin typeface="Lucida Console"/>
                <a:cs typeface="Lucida Console"/>
              </a:rPr>
              <a:t>argv</a:t>
            </a:r>
            <a:r>
              <a:rPr lang="en-US" sz="940" dirty="0">
                <a:latin typeface="Lucida Console"/>
                <a:cs typeface="Lucida Console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</a:t>
            </a:r>
            <a:r>
              <a:rPr lang="en-US" sz="940" dirty="0" err="1">
                <a:latin typeface="Lucida Console"/>
                <a:cs typeface="Lucida Console"/>
              </a:rPr>
              <a:t>MapReduceSpecification</a:t>
            </a:r>
            <a:r>
              <a:rPr lang="en-US" sz="940" dirty="0">
                <a:latin typeface="Lucida Console"/>
                <a:cs typeface="Lucida Console"/>
              </a:rPr>
              <a:t> spec</a:t>
            </a:r>
            <a:r>
              <a:rPr lang="en-US" sz="940" dirty="0" smtClean="0">
                <a:latin typeface="Lucida Console"/>
                <a:cs typeface="Lucida Console"/>
              </a:rPr>
              <a:t>;</a:t>
            </a:r>
            <a:endParaRPr lang="en-US" sz="94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for (</a:t>
            </a:r>
            <a:r>
              <a:rPr lang="en-US" sz="940" dirty="0" err="1">
                <a:latin typeface="Lucida Console"/>
                <a:cs typeface="Lucida Console"/>
              </a:rPr>
              <a:t>int</a:t>
            </a:r>
            <a:r>
              <a:rPr lang="en-US" sz="940" dirty="0">
                <a:latin typeface="Lucida Console"/>
                <a:cs typeface="Lucida Console"/>
              </a:rPr>
              <a:t> </a:t>
            </a:r>
            <a:r>
              <a:rPr lang="en-US" sz="940" dirty="0" err="1">
                <a:latin typeface="Lucida Console"/>
                <a:cs typeface="Lucida Console"/>
              </a:rPr>
              <a:t>i</a:t>
            </a:r>
            <a:r>
              <a:rPr lang="en-US" sz="940" dirty="0">
                <a:latin typeface="Lucida Console"/>
                <a:cs typeface="Lucida Console"/>
              </a:rPr>
              <a:t> = 1; </a:t>
            </a:r>
            <a:r>
              <a:rPr lang="en-US" sz="940" dirty="0" err="1">
                <a:latin typeface="Lucida Console"/>
                <a:cs typeface="Lucida Console"/>
              </a:rPr>
              <a:t>i</a:t>
            </a:r>
            <a:r>
              <a:rPr lang="en-US" sz="940" dirty="0">
                <a:latin typeface="Lucida Console"/>
                <a:cs typeface="Lucida Console"/>
              </a:rPr>
              <a:t> &lt; </a:t>
            </a:r>
            <a:r>
              <a:rPr lang="en-US" sz="940" dirty="0" err="1">
                <a:latin typeface="Lucida Console"/>
                <a:cs typeface="Lucida Console"/>
              </a:rPr>
              <a:t>argc</a:t>
            </a:r>
            <a:r>
              <a:rPr lang="en-US" sz="940" dirty="0">
                <a:latin typeface="Lucida Console"/>
                <a:cs typeface="Lucida Console"/>
              </a:rPr>
              <a:t>; </a:t>
            </a:r>
            <a:r>
              <a:rPr lang="en-US" sz="940" dirty="0" err="1">
                <a:latin typeface="Lucida Console"/>
                <a:cs typeface="Lucida Console"/>
              </a:rPr>
              <a:t>i</a:t>
            </a:r>
            <a:r>
              <a:rPr lang="en-US" sz="940" dirty="0">
                <a:latin typeface="Lucida Console"/>
                <a:cs typeface="Lucida Console"/>
              </a:rPr>
              <a:t>++) {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  </a:t>
            </a:r>
            <a:r>
              <a:rPr lang="en-US" sz="940" dirty="0" err="1">
                <a:latin typeface="Lucida Console"/>
                <a:cs typeface="Lucida Console"/>
              </a:rPr>
              <a:t>MapReduceInput</a:t>
            </a:r>
            <a:r>
              <a:rPr lang="en-US" sz="940" dirty="0">
                <a:latin typeface="Lucida Console"/>
                <a:cs typeface="Lucida Console"/>
              </a:rPr>
              <a:t>* </a:t>
            </a:r>
            <a:r>
              <a:rPr lang="en-US" sz="940" dirty="0" smtClean="0">
                <a:latin typeface="Lucida Console"/>
                <a:cs typeface="Lucida Console"/>
              </a:rPr>
              <a:t>in= </a:t>
            </a:r>
            <a:r>
              <a:rPr lang="en-US" sz="940" dirty="0" err="1" smtClean="0">
                <a:latin typeface="Lucida Console"/>
                <a:cs typeface="Lucida Console"/>
              </a:rPr>
              <a:t>spec.add_input</a:t>
            </a:r>
            <a:r>
              <a:rPr lang="en-US" sz="940" dirty="0">
                <a:latin typeface="Lucida Console"/>
                <a:cs typeface="Lucida Console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  </a:t>
            </a:r>
            <a:r>
              <a:rPr lang="en-US" sz="940" dirty="0" smtClean="0">
                <a:latin typeface="Lucida Console"/>
                <a:cs typeface="Lucida Console"/>
              </a:rPr>
              <a:t>in-</a:t>
            </a:r>
            <a:r>
              <a:rPr lang="en-US" sz="940" dirty="0">
                <a:latin typeface="Lucida Console"/>
                <a:cs typeface="Lucida Console"/>
              </a:rPr>
              <a:t>&gt;</a:t>
            </a:r>
            <a:r>
              <a:rPr lang="en-US" sz="940" dirty="0" err="1">
                <a:latin typeface="Lucida Console"/>
                <a:cs typeface="Lucida Console"/>
              </a:rPr>
              <a:t>set_format</a:t>
            </a:r>
            <a:r>
              <a:rPr lang="en-US" sz="940" dirty="0">
                <a:latin typeface="Lucida Console"/>
                <a:cs typeface="Lucida Console"/>
              </a:rPr>
              <a:t>("text");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  </a:t>
            </a:r>
            <a:r>
              <a:rPr lang="en-US" sz="940" dirty="0" smtClean="0">
                <a:latin typeface="Lucida Console"/>
                <a:cs typeface="Lucida Console"/>
              </a:rPr>
              <a:t>in-</a:t>
            </a:r>
            <a:r>
              <a:rPr lang="en-US" sz="940" dirty="0">
                <a:latin typeface="Lucida Console"/>
                <a:cs typeface="Lucida Console"/>
              </a:rPr>
              <a:t>&gt;</a:t>
            </a:r>
            <a:r>
              <a:rPr lang="en-US" sz="940" dirty="0" err="1">
                <a:latin typeface="Lucida Console"/>
                <a:cs typeface="Lucida Console"/>
              </a:rPr>
              <a:t>set_filepattern</a:t>
            </a:r>
            <a:r>
              <a:rPr lang="en-US" sz="940" dirty="0">
                <a:latin typeface="Lucida Console"/>
                <a:cs typeface="Lucida Console"/>
              </a:rPr>
              <a:t>(</a:t>
            </a:r>
            <a:r>
              <a:rPr lang="en-US" sz="940" dirty="0" err="1">
                <a:latin typeface="Lucida Console"/>
                <a:cs typeface="Lucida Console"/>
              </a:rPr>
              <a:t>argv</a:t>
            </a:r>
            <a:r>
              <a:rPr lang="en-US" sz="940" dirty="0">
                <a:latin typeface="Lucida Console"/>
                <a:cs typeface="Lucida Console"/>
              </a:rPr>
              <a:t>[</a:t>
            </a:r>
            <a:r>
              <a:rPr lang="en-US" sz="940" dirty="0" err="1">
                <a:latin typeface="Lucida Console"/>
                <a:cs typeface="Lucida Console"/>
              </a:rPr>
              <a:t>i</a:t>
            </a:r>
            <a:r>
              <a:rPr lang="en-US" sz="940" dirty="0">
                <a:latin typeface="Lucida Console"/>
                <a:cs typeface="Lucida Console"/>
              </a:rPr>
              <a:t>]);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  </a:t>
            </a:r>
            <a:r>
              <a:rPr lang="en-US" sz="940" dirty="0" smtClean="0">
                <a:latin typeface="Lucida Console"/>
                <a:cs typeface="Lucida Console"/>
              </a:rPr>
              <a:t>in-&gt;</a:t>
            </a:r>
            <a:r>
              <a:rPr lang="en-US" sz="940" dirty="0" err="1">
                <a:latin typeface="Lucida Console"/>
                <a:cs typeface="Lucida Console"/>
              </a:rPr>
              <a:t>set_mapper_class</a:t>
            </a:r>
            <a:r>
              <a:rPr lang="en-US" sz="940" dirty="0">
                <a:latin typeface="Lucida Console"/>
                <a:cs typeface="Lucida Console"/>
              </a:rPr>
              <a:t>(</a:t>
            </a:r>
            <a:r>
              <a:rPr lang="en-US" sz="940" dirty="0" smtClean="0">
                <a:latin typeface="Lucida Console"/>
                <a:cs typeface="Lucida Console"/>
              </a:rPr>
              <a:t>"</a:t>
            </a:r>
            <a:r>
              <a:rPr lang="en-US" sz="940" dirty="0" err="1">
                <a:latin typeface="Lucida Console"/>
                <a:cs typeface="Lucida Console"/>
              </a:rPr>
              <a:t>SplitWords</a:t>
            </a:r>
            <a:r>
              <a:rPr lang="en-US" sz="940" dirty="0" smtClean="0">
                <a:latin typeface="Lucida Console"/>
                <a:cs typeface="Lucida Console"/>
              </a:rPr>
              <a:t>"</a:t>
            </a:r>
            <a:r>
              <a:rPr lang="en-US" sz="940" dirty="0">
                <a:latin typeface="Lucida Console"/>
                <a:cs typeface="Lucida Console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}</a:t>
            </a:r>
          </a:p>
          <a:p>
            <a:pPr>
              <a:spcBef>
                <a:spcPts val="0"/>
              </a:spcBef>
            </a:pPr>
            <a:endParaRPr lang="en-US" sz="94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// Specify the output </a:t>
            </a:r>
            <a:r>
              <a:rPr lang="en-US" sz="940" dirty="0" smtClean="0">
                <a:latin typeface="Lucida Console"/>
                <a:cs typeface="Lucida Console"/>
              </a:rPr>
              <a:t>files     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</a:t>
            </a:r>
            <a:r>
              <a:rPr lang="en-US" sz="940" dirty="0" smtClean="0">
                <a:latin typeface="Lucida Console"/>
                <a:cs typeface="Lucida Console"/>
              </a:rPr>
              <a:t> </a:t>
            </a:r>
            <a:r>
              <a:rPr lang="en-US" sz="940" dirty="0" err="1" smtClean="0">
                <a:latin typeface="Lucida Console"/>
                <a:cs typeface="Lucida Console"/>
              </a:rPr>
              <a:t>MapReduceOutput</a:t>
            </a:r>
            <a:r>
              <a:rPr lang="en-US" sz="940" dirty="0">
                <a:latin typeface="Lucida Console"/>
                <a:cs typeface="Lucida Console"/>
              </a:rPr>
              <a:t>* out = </a:t>
            </a:r>
            <a:r>
              <a:rPr lang="en-US" sz="940" dirty="0" err="1">
                <a:latin typeface="Lucida Console"/>
                <a:cs typeface="Lucida Console"/>
              </a:rPr>
              <a:t>spec.output</a:t>
            </a:r>
            <a:r>
              <a:rPr lang="en-US" sz="940" dirty="0">
                <a:latin typeface="Lucida Console"/>
                <a:cs typeface="Lucida Console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out-&gt;</a:t>
            </a:r>
            <a:r>
              <a:rPr lang="en-US" sz="940" dirty="0" err="1">
                <a:latin typeface="Lucida Console"/>
                <a:cs typeface="Lucida Console"/>
              </a:rPr>
              <a:t>set_filebase</a:t>
            </a:r>
            <a:r>
              <a:rPr lang="en-US" sz="940" dirty="0">
                <a:latin typeface="Lucida Console"/>
                <a:cs typeface="Lucida Console"/>
              </a:rPr>
              <a:t>("/</a:t>
            </a:r>
            <a:r>
              <a:rPr lang="en-US" sz="940" dirty="0" err="1">
                <a:latin typeface="Lucida Console"/>
                <a:cs typeface="Lucida Console"/>
              </a:rPr>
              <a:t>gfs</a:t>
            </a:r>
            <a:r>
              <a:rPr lang="en-US" sz="940" dirty="0">
                <a:latin typeface="Lucida Console"/>
                <a:cs typeface="Lucida Console"/>
              </a:rPr>
              <a:t>/test/</a:t>
            </a:r>
            <a:r>
              <a:rPr lang="en-US" sz="940" dirty="0" err="1">
                <a:latin typeface="Lucida Console"/>
                <a:cs typeface="Lucida Console"/>
              </a:rPr>
              <a:t>freq</a:t>
            </a:r>
            <a:r>
              <a:rPr lang="en-US" sz="940" dirty="0">
                <a:latin typeface="Lucida Console"/>
                <a:cs typeface="Lucida Console"/>
              </a:rPr>
              <a:t>");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out-&gt;</a:t>
            </a:r>
            <a:r>
              <a:rPr lang="en-US" sz="940" dirty="0" err="1">
                <a:latin typeface="Lucida Console"/>
                <a:cs typeface="Lucida Console"/>
              </a:rPr>
              <a:t>set_num_tasks</a:t>
            </a:r>
            <a:r>
              <a:rPr lang="en-US" sz="940" dirty="0">
                <a:latin typeface="Lucida Console"/>
                <a:cs typeface="Lucida Console"/>
              </a:rPr>
              <a:t>(100);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out-&gt;</a:t>
            </a:r>
            <a:r>
              <a:rPr lang="en-US" sz="940" dirty="0" err="1">
                <a:latin typeface="Lucida Console"/>
                <a:cs typeface="Lucida Console"/>
              </a:rPr>
              <a:t>set_format</a:t>
            </a:r>
            <a:r>
              <a:rPr lang="en-US" sz="940" dirty="0">
                <a:latin typeface="Lucida Console"/>
                <a:cs typeface="Lucida Console"/>
              </a:rPr>
              <a:t>("text");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out-&gt;</a:t>
            </a:r>
            <a:r>
              <a:rPr lang="en-US" sz="940" dirty="0" err="1">
                <a:latin typeface="Lucida Console"/>
                <a:cs typeface="Lucida Console"/>
              </a:rPr>
              <a:t>set_reducer_class</a:t>
            </a:r>
            <a:r>
              <a:rPr lang="en-US" sz="940" dirty="0" smtClean="0">
                <a:latin typeface="Lucida Console"/>
                <a:cs typeface="Lucida Console"/>
              </a:rPr>
              <a:t>(</a:t>
            </a:r>
            <a:r>
              <a:rPr lang="en-US" sz="940" dirty="0">
                <a:latin typeface="Lucida Console"/>
                <a:cs typeface="Lucida Console"/>
              </a:rPr>
              <a:t>"</a:t>
            </a:r>
            <a:r>
              <a:rPr lang="en-US" sz="940" dirty="0" smtClean="0">
                <a:latin typeface="Lucida Console"/>
                <a:cs typeface="Lucida Console"/>
              </a:rPr>
              <a:t>Sum"</a:t>
            </a:r>
            <a:r>
              <a:rPr lang="en-US" sz="940" dirty="0">
                <a:latin typeface="Lucida Console"/>
                <a:cs typeface="Lucida Console"/>
              </a:rPr>
              <a:t>)</a:t>
            </a:r>
            <a:r>
              <a:rPr lang="en-US" sz="940" dirty="0" smtClean="0">
                <a:latin typeface="Lucida Console"/>
                <a:cs typeface="Lucida Console"/>
              </a:rPr>
              <a:t>;</a:t>
            </a:r>
          </a:p>
          <a:p>
            <a:pPr>
              <a:spcBef>
                <a:spcPts val="0"/>
              </a:spcBef>
            </a:pPr>
            <a:endParaRPr lang="en-US" sz="940" dirty="0" smtClean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r>
              <a:rPr lang="en-US" sz="940" dirty="0" smtClean="0">
                <a:latin typeface="Lucida Console"/>
                <a:cs typeface="Lucida Console"/>
              </a:rPr>
              <a:t>  // Do partial sums within map</a:t>
            </a:r>
          </a:p>
          <a:p>
            <a:pPr>
              <a:spcBef>
                <a:spcPts val="0"/>
              </a:spcBef>
            </a:pPr>
            <a:r>
              <a:rPr lang="en-US" sz="940" dirty="0" smtClean="0">
                <a:latin typeface="Lucida Console"/>
                <a:cs typeface="Lucida Console"/>
              </a:rPr>
              <a:t>  out-&gt;</a:t>
            </a:r>
            <a:r>
              <a:rPr lang="en-US" sz="940" dirty="0" err="1" smtClean="0">
                <a:latin typeface="Lucida Console"/>
                <a:cs typeface="Lucida Console"/>
              </a:rPr>
              <a:t>set_combiner_class</a:t>
            </a:r>
            <a:r>
              <a:rPr lang="en-US" sz="940" dirty="0" smtClean="0">
                <a:latin typeface="Lucida Console"/>
                <a:cs typeface="Lucida Console"/>
              </a:rPr>
              <a:t>("Sum");</a:t>
            </a:r>
          </a:p>
          <a:p>
            <a:pPr>
              <a:spcBef>
                <a:spcPts val="0"/>
              </a:spcBef>
            </a:pPr>
            <a:endParaRPr lang="en-US" sz="940" dirty="0" smtClean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r>
              <a:rPr lang="en-US" sz="940" dirty="0" smtClean="0">
                <a:latin typeface="Lucida Console"/>
                <a:cs typeface="Lucida Console"/>
              </a:rPr>
              <a:t>  </a:t>
            </a:r>
            <a:r>
              <a:rPr lang="en-US" sz="940" dirty="0">
                <a:latin typeface="Lucida Console"/>
                <a:cs typeface="Lucida Console"/>
              </a:rPr>
              <a:t>// Tuning </a:t>
            </a:r>
            <a:r>
              <a:rPr lang="en-US" sz="940" dirty="0" smtClean="0">
                <a:latin typeface="Lucida Console"/>
                <a:cs typeface="Lucida Console"/>
              </a:rPr>
              <a:t>parameters 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</a:t>
            </a:r>
            <a:r>
              <a:rPr lang="en-US" sz="940" dirty="0" smtClean="0">
                <a:latin typeface="Lucida Console"/>
                <a:cs typeface="Lucida Console"/>
              </a:rPr>
              <a:t> </a:t>
            </a:r>
            <a:r>
              <a:rPr lang="en-US" sz="940" dirty="0" err="1" smtClean="0">
                <a:latin typeface="Lucida Console"/>
                <a:cs typeface="Lucida Console"/>
              </a:rPr>
              <a:t>spec.set_machines</a:t>
            </a:r>
            <a:r>
              <a:rPr lang="en-US" sz="940" dirty="0">
                <a:latin typeface="Lucida Console"/>
                <a:cs typeface="Lucida Console"/>
              </a:rPr>
              <a:t>(2000);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</a:t>
            </a:r>
            <a:r>
              <a:rPr lang="en-US" sz="940" dirty="0" err="1">
                <a:latin typeface="Lucida Console"/>
                <a:cs typeface="Lucida Console"/>
              </a:rPr>
              <a:t>spec.set_map_megabytes</a:t>
            </a:r>
            <a:r>
              <a:rPr lang="en-US" sz="940" dirty="0">
                <a:latin typeface="Lucida Console"/>
                <a:cs typeface="Lucida Console"/>
              </a:rPr>
              <a:t>(100);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</a:t>
            </a:r>
            <a:r>
              <a:rPr lang="en-US" sz="940" dirty="0" err="1">
                <a:latin typeface="Lucida Console"/>
                <a:cs typeface="Lucida Console"/>
              </a:rPr>
              <a:t>spec.set_reduce_megabytes</a:t>
            </a:r>
            <a:r>
              <a:rPr lang="en-US" sz="940" dirty="0">
                <a:latin typeface="Lucida Console"/>
                <a:cs typeface="Lucida Console"/>
              </a:rPr>
              <a:t>(100);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// Now run it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</a:t>
            </a:r>
            <a:r>
              <a:rPr lang="en-US" sz="940" dirty="0" err="1">
                <a:latin typeface="Lucida Console"/>
                <a:cs typeface="Lucida Console"/>
              </a:rPr>
              <a:t>MapReduceResult</a:t>
            </a:r>
            <a:r>
              <a:rPr lang="en-US" sz="940" dirty="0">
                <a:latin typeface="Lucida Console"/>
                <a:cs typeface="Lucida Console"/>
              </a:rPr>
              <a:t> result;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 if (!</a:t>
            </a:r>
            <a:r>
              <a:rPr lang="en-US" sz="940" dirty="0" err="1">
                <a:latin typeface="Lucida Console"/>
                <a:cs typeface="Lucida Console"/>
              </a:rPr>
              <a:t>MapReduce</a:t>
            </a:r>
            <a:r>
              <a:rPr lang="en-US" sz="940" dirty="0">
                <a:latin typeface="Lucida Console"/>
                <a:cs typeface="Lucida Console"/>
              </a:rPr>
              <a:t>(spec, &amp;result)) abort();</a:t>
            </a:r>
          </a:p>
          <a:p>
            <a:pPr>
              <a:spcBef>
                <a:spcPts val="0"/>
              </a:spcBef>
            </a:pPr>
            <a:r>
              <a:rPr lang="en-US" sz="940" dirty="0" smtClean="0">
                <a:latin typeface="Lucida Console"/>
                <a:cs typeface="Lucida Console"/>
              </a:rPr>
              <a:t>  return </a:t>
            </a:r>
            <a:r>
              <a:rPr lang="en-US" sz="940" dirty="0">
                <a:latin typeface="Lucida Console"/>
                <a:cs typeface="Lucida Console"/>
              </a:rPr>
              <a:t>0;</a:t>
            </a:r>
          </a:p>
          <a:p>
            <a:pPr>
              <a:spcBef>
                <a:spcPts val="0"/>
              </a:spcBef>
            </a:pPr>
            <a:r>
              <a:rPr lang="en-US" sz="940" dirty="0">
                <a:latin typeface="Lucida Console"/>
                <a:cs typeface="Lucida Console"/>
              </a:rPr>
              <a:t> </a:t>
            </a:r>
            <a:r>
              <a:rPr lang="en-US" sz="940" dirty="0" smtClean="0">
                <a:latin typeface="Lucida Console"/>
                <a:cs typeface="Lucida Console"/>
              </a:rPr>
              <a:t>}</a:t>
            </a:r>
            <a:endParaRPr lang="en-US" sz="94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6721" y="1499607"/>
            <a:ext cx="3995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  <a:cs typeface="Corbel"/>
              </a:rPr>
              <a:t>Google </a:t>
            </a:r>
            <a:r>
              <a:rPr lang="en-US" sz="2400" dirty="0" err="1" smtClean="0">
                <a:latin typeface="+mj-lt"/>
                <a:cs typeface="Corbel"/>
              </a:rPr>
              <a:t>MapReduce</a:t>
            </a:r>
            <a:r>
              <a:rPr lang="en-US" sz="2400" dirty="0" smtClean="0">
                <a:latin typeface="+mj-lt"/>
                <a:cs typeface="Corbel"/>
              </a:rPr>
              <a:t> </a:t>
            </a:r>
            <a:r>
              <a:rPr lang="en-US" sz="2400" dirty="0" err="1" smtClean="0">
                <a:latin typeface="+mj-lt"/>
                <a:cs typeface="Corbel"/>
              </a:rPr>
              <a:t>WordCount</a:t>
            </a:r>
            <a:r>
              <a:rPr lang="en-US" sz="2400" dirty="0" smtClean="0">
                <a:latin typeface="+mj-lt"/>
                <a:cs typeface="Corbel"/>
              </a:rPr>
              <a:t>:</a:t>
            </a:r>
            <a:endParaRPr lang="en-US" sz="2400" dirty="0">
              <a:latin typeface="+mj-lt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0526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Spark Programmability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5370" y="1706636"/>
            <a:ext cx="273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  <a:cs typeface="Corbel"/>
              </a:rPr>
              <a:t>Spark </a:t>
            </a:r>
            <a:r>
              <a:rPr lang="en-US" sz="2800" dirty="0" err="1" smtClean="0">
                <a:latin typeface="+mj-lt"/>
                <a:cs typeface="Corbel"/>
              </a:rPr>
              <a:t>WordCount</a:t>
            </a:r>
            <a:r>
              <a:rPr lang="en-US" sz="2800" dirty="0" smtClean="0">
                <a:latin typeface="+mj-lt"/>
                <a:cs typeface="Corbel"/>
              </a:rPr>
              <a:t>:</a:t>
            </a:r>
            <a:endParaRPr lang="en-US" sz="2800" dirty="0">
              <a:latin typeface="+mj-lt"/>
              <a:cs typeface="Corbe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2895600"/>
            <a:ext cx="7200900" cy="2057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 smtClean="0">
                <a:latin typeface="Lucida Console"/>
                <a:cs typeface="Lucida Console"/>
              </a:rPr>
              <a:t>val</a:t>
            </a:r>
            <a:r>
              <a:rPr lang="en-US" sz="1800" dirty="0" smtClean="0">
                <a:latin typeface="Lucida Console"/>
                <a:cs typeface="Lucida Console"/>
              </a:rPr>
              <a:t> file = </a:t>
            </a:r>
            <a:r>
              <a:rPr lang="en-US" sz="1800" dirty="0" err="1" smtClean="0">
                <a:latin typeface="Lucida Console"/>
                <a:cs typeface="Lucida Console"/>
              </a:rPr>
              <a:t>spark.textFile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dirty="0" smtClean="0">
                <a:solidFill>
                  <a:srgbClr val="17375E"/>
                </a:solidFill>
                <a:latin typeface="Lucida Console"/>
                <a:cs typeface="Lucida Console"/>
              </a:rPr>
              <a:t>“</a:t>
            </a:r>
            <a:r>
              <a:rPr lang="en-US" sz="1800" dirty="0" err="1" smtClean="0">
                <a:solidFill>
                  <a:srgbClr val="17375E"/>
                </a:solidFill>
                <a:latin typeface="Lucida Console"/>
                <a:cs typeface="Lucida Console"/>
              </a:rPr>
              <a:t>hdfs</a:t>
            </a:r>
            <a:r>
              <a:rPr lang="en-US" sz="1800" dirty="0" smtClean="0">
                <a:solidFill>
                  <a:srgbClr val="17375E"/>
                </a:solidFill>
                <a:latin typeface="Lucida Console"/>
                <a:cs typeface="Lucida Console"/>
              </a:rPr>
              <a:t>://...”</a:t>
            </a:r>
            <a:r>
              <a:rPr lang="en-US" sz="1800" dirty="0" smtClean="0">
                <a:latin typeface="Lucida Console"/>
                <a:cs typeface="Lucida Console"/>
              </a:rPr>
              <a:t>)</a:t>
            </a:r>
          </a:p>
          <a:p>
            <a:pPr marL="0" indent="0">
              <a:buNone/>
            </a:pPr>
            <a:r>
              <a:rPr lang="en-US" sz="1800" b="1" dirty="0" err="1" smtClean="0">
                <a:latin typeface="Lucida Console"/>
                <a:cs typeface="Lucida Console"/>
              </a:rPr>
              <a:t>val</a:t>
            </a:r>
            <a:r>
              <a:rPr lang="en-US" sz="1800" dirty="0" smtClean="0">
                <a:latin typeface="Lucida Console"/>
                <a:cs typeface="Lucida Console"/>
              </a:rPr>
              <a:t> counts = </a:t>
            </a:r>
            <a:r>
              <a:rPr lang="en-US" sz="1800" dirty="0" err="1" smtClean="0">
                <a:latin typeface="Lucida Console"/>
                <a:cs typeface="Lucida Console"/>
              </a:rPr>
              <a:t>file.</a:t>
            </a:r>
            <a:r>
              <a:rPr lang="en-US" sz="1800" dirty="0" err="1" smtClean="0">
                <a:solidFill>
                  <a:srgbClr val="3366FF"/>
                </a:solidFill>
                <a:latin typeface="Lucida Console"/>
                <a:cs typeface="Lucida Console"/>
              </a:rPr>
              <a:t>flatMap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dirty="0" smtClean="0">
                <a:solidFill>
                  <a:srgbClr val="FF0080"/>
                </a:solidFill>
                <a:latin typeface="Lucida Console"/>
                <a:cs typeface="Lucida Console"/>
              </a:rPr>
              <a:t>line =&gt; </a:t>
            </a:r>
            <a:r>
              <a:rPr lang="en-US" sz="1800" dirty="0" err="1" smtClean="0">
                <a:solidFill>
                  <a:srgbClr val="FF0080"/>
                </a:solidFill>
                <a:latin typeface="Lucida Console"/>
                <a:cs typeface="Lucida Console"/>
              </a:rPr>
              <a:t>line.split</a:t>
            </a:r>
            <a:r>
              <a:rPr lang="en-US" sz="1800" dirty="0" smtClean="0">
                <a:solidFill>
                  <a:srgbClr val="FF0080"/>
                </a:solidFill>
                <a:latin typeface="Lucida Console"/>
                <a:cs typeface="Lucida Console"/>
              </a:rPr>
              <a:t>(“ ”)</a:t>
            </a:r>
            <a:r>
              <a:rPr lang="en-US" sz="1800" dirty="0" smtClean="0">
                <a:latin typeface="Lucida Console"/>
                <a:cs typeface="Lucida Console"/>
              </a:rPr>
              <a:t>)</a:t>
            </a:r>
            <a:br>
              <a:rPr lang="en-US" sz="1800" dirty="0" smtClean="0">
                <a:latin typeface="Lucida Console"/>
                <a:cs typeface="Lucida Console"/>
              </a:rPr>
            </a:br>
            <a:r>
              <a:rPr lang="en-US" sz="1800" dirty="0" smtClean="0">
                <a:latin typeface="Lucida Console"/>
                <a:cs typeface="Lucida Console"/>
              </a:rPr>
              <a:t>                 .</a:t>
            </a:r>
            <a:r>
              <a:rPr lang="en-US" sz="1800" dirty="0" smtClean="0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dirty="0" smtClean="0">
                <a:solidFill>
                  <a:srgbClr val="FF0080"/>
                </a:solidFill>
                <a:latin typeface="Lucida Console"/>
                <a:cs typeface="Lucida Console"/>
              </a:rPr>
              <a:t>word =&gt; (word, 1)</a:t>
            </a:r>
            <a:r>
              <a:rPr lang="en-US" sz="1800" dirty="0" smtClean="0">
                <a:latin typeface="Lucida Console"/>
                <a:cs typeface="Lucida Console"/>
              </a:rPr>
              <a:t>)</a:t>
            </a:r>
            <a:br>
              <a:rPr lang="en-US" sz="1800" dirty="0" smtClean="0">
                <a:latin typeface="Lucida Console"/>
                <a:cs typeface="Lucida Console"/>
              </a:rPr>
            </a:br>
            <a:r>
              <a:rPr lang="en-US" sz="1800" dirty="0" smtClean="0">
                <a:latin typeface="Lucida Console"/>
                <a:cs typeface="Lucida Console"/>
              </a:rPr>
              <a:t>                 .</a:t>
            </a:r>
            <a:r>
              <a:rPr lang="en-US" sz="1800" dirty="0" err="1" smtClean="0">
                <a:solidFill>
                  <a:srgbClr val="3366FF"/>
                </a:solidFill>
                <a:latin typeface="Lucida Console"/>
                <a:cs typeface="Lucida Console"/>
              </a:rPr>
              <a:t>reduceByKey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dirty="0" smtClean="0">
                <a:solidFill>
                  <a:srgbClr val="FF0080"/>
                </a:solidFill>
                <a:latin typeface="Lucida Console"/>
                <a:cs typeface="Lucida Console"/>
              </a:rPr>
              <a:t>_ + _</a:t>
            </a:r>
            <a:r>
              <a:rPr lang="en-US" sz="1800" dirty="0" smtClean="0">
                <a:latin typeface="Lucida Console"/>
                <a:cs typeface="Lucida Console"/>
              </a:rPr>
              <a:t>)</a:t>
            </a:r>
            <a:br>
              <a:rPr lang="en-US" sz="1800" dirty="0" smtClean="0">
                <a:latin typeface="Lucida Console"/>
                <a:cs typeface="Lucida Console"/>
              </a:rPr>
            </a:br>
            <a:r>
              <a:rPr lang="en-US" sz="1800" dirty="0" smtClean="0">
                <a:latin typeface="Lucida Console"/>
                <a:cs typeface="Lucida Console"/>
              </a:rPr>
              <a:t/>
            </a:r>
            <a:br>
              <a:rPr lang="en-US" sz="1800" dirty="0" smtClean="0">
                <a:latin typeface="Lucida Console"/>
                <a:cs typeface="Lucida Console"/>
              </a:rPr>
            </a:br>
            <a:r>
              <a:rPr lang="en-US" sz="1800" dirty="0" err="1" smtClean="0">
                <a:latin typeface="Lucida Console"/>
                <a:cs typeface="Lucida Console"/>
              </a:rPr>
              <a:t>counts.save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  <a:latin typeface="Lucida Console"/>
                <a:cs typeface="Lucida Console"/>
              </a:rPr>
              <a:t>“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  <a:latin typeface="Lucida Console"/>
                <a:cs typeface="Lucida Console"/>
              </a:rPr>
              <a:t>out.txt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  <a:latin typeface="Lucida Console"/>
                <a:cs typeface="Lucida Console"/>
              </a:rPr>
              <a:t>”</a:t>
            </a:r>
            <a:r>
              <a:rPr lang="en-US" sz="1800" dirty="0" smtClean="0">
                <a:latin typeface="Lucida Console"/>
                <a:cs typeface="Lucida Console"/>
              </a:rPr>
              <a:t>)</a:t>
            </a:r>
            <a:endParaRPr lang="en-US" sz="1800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46805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Spark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2211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terative </a:t>
            </a:r>
            <a:r>
              <a:rPr lang="en-US" dirty="0" smtClean="0"/>
              <a:t>algorithms: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396102378"/>
              </p:ext>
            </p:extLst>
          </p:nvPr>
        </p:nvGraphicFramePr>
        <p:xfrm>
          <a:off x="1041400" y="2438400"/>
          <a:ext cx="7213600" cy="1816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194354" y="3888565"/>
            <a:ext cx="51124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 smtClean="0">
                <a:latin typeface="Corbel"/>
                <a:cs typeface="Corbel"/>
              </a:rPr>
              <a:t>sec</a:t>
            </a:r>
            <a:endParaRPr lang="en-US" sz="1900" dirty="0">
              <a:latin typeface="Corbel"/>
              <a:cs typeface="Corbel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185702485"/>
              </p:ext>
            </p:extLst>
          </p:nvPr>
        </p:nvGraphicFramePr>
        <p:xfrm>
          <a:off x="1035050" y="4419600"/>
          <a:ext cx="7213600" cy="1816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194354" y="5867400"/>
            <a:ext cx="51124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 smtClean="0">
                <a:latin typeface="Corbel"/>
                <a:cs typeface="Corbel"/>
              </a:rPr>
              <a:t>sec</a:t>
            </a:r>
            <a:endParaRPr lang="en-US" sz="19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08050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305800" cy="1143000"/>
          </a:xfrm>
        </p:spPr>
        <p:txBody>
          <a:bodyPr/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Spark Concepts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1828801"/>
            <a:ext cx="8458200" cy="44957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Resilient distributed datasets (RDDs)</a:t>
            </a:r>
          </a:p>
          <a:p>
            <a:pPr lvl="1"/>
            <a:r>
              <a:rPr lang="en-US" dirty="0" smtClean="0"/>
              <a:t>Immutable, partitioned collections of objects</a:t>
            </a:r>
          </a:p>
          <a:p>
            <a:pPr lvl="1"/>
            <a:r>
              <a:rPr lang="en-US" dirty="0" smtClean="0"/>
              <a:t>May be cached in memory for fast reuse</a:t>
            </a:r>
          </a:p>
          <a:p>
            <a:pPr marL="0" indent="0">
              <a:buNone/>
            </a:pPr>
            <a:r>
              <a:rPr lang="en-US" dirty="0" smtClean="0"/>
              <a:t>Operations on RDDs</a:t>
            </a:r>
          </a:p>
          <a:p>
            <a:pPr lvl="1"/>
            <a:r>
              <a:rPr lang="en-US" i="1" dirty="0" smtClean="0"/>
              <a:t>Transformations</a:t>
            </a:r>
            <a:r>
              <a:rPr lang="en-US" dirty="0" smtClean="0"/>
              <a:t> (build </a:t>
            </a:r>
            <a:r>
              <a:rPr lang="en-US" dirty="0" smtClean="0"/>
              <a:t>RDDs)</a:t>
            </a:r>
          </a:p>
          <a:p>
            <a:pPr lvl="1"/>
            <a:r>
              <a:rPr lang="en-US" i="1" dirty="0"/>
              <a:t>A</a:t>
            </a:r>
            <a:r>
              <a:rPr lang="en-US" i="1" dirty="0" smtClean="0"/>
              <a:t>ctions</a:t>
            </a:r>
            <a:r>
              <a:rPr lang="en-US" dirty="0" smtClean="0"/>
              <a:t> </a:t>
            </a:r>
            <a:r>
              <a:rPr lang="en-US" dirty="0" smtClean="0"/>
              <a:t>(compute results)</a:t>
            </a:r>
          </a:p>
          <a:p>
            <a:pPr marL="0" indent="0">
              <a:buNone/>
            </a:pPr>
            <a:r>
              <a:rPr lang="en-US" dirty="0" smtClean="0"/>
              <a:t>Restricted shared variables</a:t>
            </a:r>
          </a:p>
          <a:p>
            <a:pPr lvl="1"/>
            <a:r>
              <a:rPr lang="en-US" dirty="0" smtClean="0"/>
              <a:t>Broadcast, accumulators</a:t>
            </a:r>
            <a:br>
              <a:rPr lang="en-US" dirty="0" smtClean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20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z="5700" dirty="0" smtClean="0"/>
              <a:t>Example: Log Mining</a:t>
            </a:r>
            <a:endParaRPr lang="en-US" sz="5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371600"/>
          </a:xfrm>
        </p:spPr>
        <p:txBody>
          <a:bodyPr/>
          <a:lstStyle/>
          <a:p>
            <a:pPr marL="0">
              <a:buNone/>
            </a:pPr>
            <a:r>
              <a:rPr lang="en-US" sz="3000" dirty="0" smtClean="0"/>
              <a:t>Load error messages from a log into memory, then interactively search for various patterns</a:t>
            </a:r>
            <a:endParaRPr lang="en-US" sz="3000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2667000"/>
            <a:ext cx="579120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 smtClean="0">
                <a:latin typeface="Lucida Console"/>
                <a:cs typeface="Lucida Console"/>
              </a:rPr>
              <a:t>lines = </a:t>
            </a:r>
            <a:r>
              <a:rPr lang="en-US" sz="1600" dirty="0" err="1" smtClean="0">
                <a:latin typeface="Lucida Console"/>
                <a:cs typeface="Lucida Console"/>
              </a:rPr>
              <a:t>spark.textFile(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  <a:latin typeface="Lucida Console"/>
                <a:cs typeface="Lucida Console"/>
              </a:rPr>
              <a:t>“hdfs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Lucida Console"/>
                <a:cs typeface="Lucida Console"/>
              </a:rPr>
              <a:t>://...”</a:t>
            </a:r>
            <a:r>
              <a:rPr lang="en-US" sz="1600" dirty="0" smtClean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latin typeface="Lucida Console"/>
                <a:cs typeface="Lucida Console"/>
              </a:rPr>
              <a:t>errors = </a:t>
            </a:r>
            <a:r>
              <a:rPr lang="en-US" sz="1600" dirty="0" err="1" smtClean="0">
                <a:latin typeface="Lucida Console"/>
                <a:cs typeface="Lucida Console"/>
              </a:rPr>
              <a:t>lines.</a:t>
            </a:r>
            <a:r>
              <a:rPr lang="en-US" sz="1600" dirty="0" err="1" smtClean="0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600" dirty="0" err="1" smtClean="0">
                <a:latin typeface="Lucida Console"/>
                <a:cs typeface="Lucida Console"/>
              </a:rPr>
              <a:t>(</a:t>
            </a:r>
            <a:r>
              <a:rPr lang="en-US" sz="1600" dirty="0" err="1" smtClean="0">
                <a:solidFill>
                  <a:srgbClr val="FF0080"/>
                </a:solidFill>
                <a:latin typeface="Lucida Console"/>
                <a:cs typeface="Lucida Console"/>
              </a:rPr>
              <a:t>_.startsWith(“ERROR</a:t>
            </a:r>
            <a:r>
              <a:rPr lang="en-US" sz="1600" dirty="0" smtClean="0">
                <a:solidFill>
                  <a:srgbClr val="FF0080"/>
                </a:solidFill>
                <a:latin typeface="Lucida Console"/>
                <a:cs typeface="Lucida Console"/>
              </a:rPr>
              <a:t>”)</a:t>
            </a:r>
            <a:r>
              <a:rPr lang="en-US" sz="1600" dirty="0" smtClean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latin typeface="Lucida Console"/>
                <a:cs typeface="Lucida Console"/>
              </a:rPr>
              <a:t>messages = errors.</a:t>
            </a:r>
            <a:r>
              <a:rPr lang="en-US" sz="1600" dirty="0" smtClean="0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600" dirty="0" smtClean="0">
                <a:latin typeface="Lucida Console"/>
                <a:cs typeface="Lucida Console"/>
              </a:rPr>
              <a:t>(</a:t>
            </a:r>
            <a:r>
              <a:rPr lang="en-US" sz="1600" dirty="0" smtClean="0">
                <a:solidFill>
                  <a:srgbClr val="FF0080"/>
                </a:solidFill>
                <a:latin typeface="Lucida Console"/>
                <a:cs typeface="Lucida Console"/>
              </a:rPr>
              <a:t>_.split(‘\t’)(2)</a:t>
            </a:r>
            <a:r>
              <a:rPr lang="en-US" sz="1600" dirty="0" smtClean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600" dirty="0" err="1" smtClean="0">
                <a:latin typeface="Lucida Console"/>
                <a:cs typeface="Lucida Console"/>
              </a:rPr>
              <a:t>messages.</a:t>
            </a:r>
            <a:r>
              <a:rPr lang="en-US" sz="1600" dirty="0" err="1" smtClean="0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600" dirty="0" smtClean="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615710" y="2743323"/>
            <a:ext cx="3071090" cy="385144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7644049" y="3345025"/>
            <a:ext cx="791061" cy="32059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/>
              <a:t>Block 1</a:t>
            </a:r>
            <a:endParaRPr lang="en-US" sz="1500" dirty="0"/>
          </a:p>
        </p:txBody>
      </p:sp>
      <p:sp>
        <p:nvSpPr>
          <p:cNvPr id="22" name="Rectangle 21"/>
          <p:cNvSpPr/>
          <p:nvPr/>
        </p:nvSpPr>
        <p:spPr>
          <a:xfrm>
            <a:off x="7526286" y="5395008"/>
            <a:ext cx="819727" cy="32059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/>
              <a:t>Block 2</a:t>
            </a:r>
            <a:endParaRPr lang="en-US" sz="1500" dirty="0"/>
          </a:p>
        </p:txBody>
      </p:sp>
      <p:sp>
        <p:nvSpPr>
          <p:cNvPr id="23" name="Rectangle 22"/>
          <p:cNvSpPr/>
          <p:nvPr/>
        </p:nvSpPr>
        <p:spPr>
          <a:xfrm>
            <a:off x="5680365" y="6056686"/>
            <a:ext cx="806782" cy="32059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/>
              <a:t>Block 3</a:t>
            </a:r>
            <a:endParaRPr lang="en-US" sz="15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6019801" y="3042352"/>
            <a:ext cx="1577109" cy="2375746"/>
            <a:chOff x="6019801" y="3042352"/>
            <a:chExt cx="1577109" cy="2375746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6518519" y="3042352"/>
              <a:ext cx="1078391" cy="600181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6415567" y="3665623"/>
              <a:ext cx="1142135" cy="1097665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5400000">
              <a:off x="5341447" y="4343977"/>
              <a:ext cx="1752475" cy="395767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638800" y="2707533"/>
            <a:ext cx="2860965" cy="3075342"/>
            <a:chOff x="5638800" y="2707533"/>
            <a:chExt cx="2860965" cy="3075342"/>
          </a:xfrm>
        </p:grpSpPr>
        <p:sp>
          <p:nvSpPr>
            <p:cNvPr id="15" name="Rounded Rectangle 14"/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Worker</a:t>
              </a:r>
              <a:endParaRPr lang="en-US" sz="18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Worker</a:t>
              </a:r>
              <a:endParaRPr lang="en-US" sz="1800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Worker</a:t>
              </a:r>
              <a:endParaRPr lang="en-US" sz="18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Driver</a:t>
              </a:r>
              <a:endParaRPr lang="en-US" sz="1800" dirty="0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28601" y="4248011"/>
            <a:ext cx="579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sz="1600" dirty="0" err="1" smtClean="0">
                <a:latin typeface="Lucida Console"/>
                <a:cs typeface="Lucida Console"/>
              </a:rPr>
              <a:t>messages.</a:t>
            </a:r>
            <a:r>
              <a:rPr lang="en-US" sz="1600" dirty="0" err="1" smtClean="0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600" dirty="0" smtClean="0">
                <a:latin typeface="Lucida Console"/>
                <a:cs typeface="Lucida Console"/>
              </a:rPr>
              <a:t>(</a:t>
            </a:r>
            <a:r>
              <a:rPr lang="en-US" sz="1600" dirty="0" smtClean="0">
                <a:solidFill>
                  <a:srgbClr val="FF0080"/>
                </a:solidFill>
                <a:latin typeface="Lucida Console"/>
                <a:cs typeface="Lucida Console"/>
              </a:rPr>
              <a:t>_.contains(“foo”)</a:t>
            </a:r>
            <a:r>
              <a:rPr lang="en-US" sz="1600" dirty="0" smtClean="0">
                <a:latin typeface="Lucida Console"/>
                <a:cs typeface="Lucida Console"/>
              </a:rPr>
              <a:t>).</a:t>
            </a:r>
            <a:r>
              <a:rPr lang="en-US" sz="1600" dirty="0" smtClean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rot="5400000" flipH="1" flipV="1">
            <a:off x="5306291" y="4456545"/>
            <a:ext cx="1570182" cy="337128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rot="10800000">
            <a:off x="6742550" y="3840020"/>
            <a:ext cx="958269" cy="905162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0800000" flipV="1">
            <a:off x="6664036" y="2941777"/>
            <a:ext cx="909784" cy="494145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8600" y="4572000"/>
            <a:ext cx="579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sz="1600" dirty="0" err="1" smtClean="0">
                <a:latin typeface="Lucida Console"/>
                <a:cs typeface="Lucida Console"/>
              </a:rPr>
              <a:t>messages.</a:t>
            </a:r>
            <a:r>
              <a:rPr lang="en-US" sz="1600" dirty="0" err="1" smtClean="0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600" dirty="0" smtClean="0">
                <a:latin typeface="Lucida Console"/>
                <a:cs typeface="Lucida Console"/>
              </a:rPr>
              <a:t>(</a:t>
            </a:r>
            <a:r>
              <a:rPr lang="en-US" sz="1600" dirty="0" smtClean="0">
                <a:solidFill>
                  <a:srgbClr val="FF0080"/>
                </a:solidFill>
                <a:latin typeface="Lucida Console"/>
                <a:cs typeface="Lucida Console"/>
              </a:rPr>
              <a:t>_.contains(“bar”)</a:t>
            </a:r>
            <a:r>
              <a:rPr lang="en-US" sz="1600" dirty="0" smtClean="0">
                <a:latin typeface="Lucida Console"/>
                <a:cs typeface="Lucida Console"/>
              </a:rPr>
              <a:t>).</a:t>
            </a:r>
            <a:r>
              <a:rPr lang="en-US" sz="1600" dirty="0" smtClean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28600" y="4919246"/>
            <a:ext cx="579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sz="1600" dirty="0" smtClean="0">
                <a:latin typeface="Lucida Console"/>
                <a:cs typeface="Lucida Console"/>
              </a:rPr>
              <a:t>. . 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997814" y="3242846"/>
            <a:ext cx="622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rbel"/>
                <a:cs typeface="Corbel"/>
              </a:rPr>
              <a:t>tasks</a:t>
            </a:r>
            <a:endParaRPr lang="en-US" sz="1600" dirty="0">
              <a:latin typeface="Corbel"/>
              <a:cs typeface="Corbel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477000" y="2873391"/>
            <a:ext cx="746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rbel"/>
                <a:cs typeface="Corbel"/>
              </a:rPr>
              <a:t>results</a:t>
            </a:r>
            <a:endParaRPr lang="en-US" sz="1600" dirty="0">
              <a:latin typeface="Corbel"/>
              <a:cs typeface="Corbe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111836" y="2449945"/>
            <a:ext cx="727364" cy="32059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/>
              <a:t>Cache 1</a:t>
            </a:r>
            <a:endParaRPr lang="en-US" sz="1500" dirty="0"/>
          </a:p>
        </p:txBody>
      </p:sp>
      <p:sp>
        <p:nvSpPr>
          <p:cNvPr id="24" name="Rectangle 23"/>
          <p:cNvSpPr/>
          <p:nvPr/>
        </p:nvSpPr>
        <p:spPr>
          <a:xfrm>
            <a:off x="8047181" y="4523264"/>
            <a:ext cx="727364" cy="32059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/>
              <a:t>Cache 2</a:t>
            </a:r>
            <a:endParaRPr lang="en-US" sz="1500" dirty="0"/>
          </a:p>
        </p:txBody>
      </p:sp>
      <p:sp>
        <p:nvSpPr>
          <p:cNvPr id="25" name="Rectangle 24"/>
          <p:cNvSpPr/>
          <p:nvPr/>
        </p:nvSpPr>
        <p:spPr>
          <a:xfrm>
            <a:off x="6195291" y="5161729"/>
            <a:ext cx="727364" cy="32059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/>
              <a:t>Cache 3</a:t>
            </a:r>
            <a:endParaRPr lang="en-US" sz="1500" dirty="0"/>
          </a:p>
        </p:txBody>
      </p:sp>
      <p:sp>
        <p:nvSpPr>
          <p:cNvPr id="70" name="Rectangular Callout 69"/>
          <p:cNvSpPr/>
          <p:nvPr/>
        </p:nvSpPr>
        <p:spPr>
          <a:xfrm>
            <a:off x="5234708" y="2505364"/>
            <a:ext cx="1154547" cy="311727"/>
          </a:xfrm>
          <a:prstGeom prst="wedgeRectCallout">
            <a:avLst>
              <a:gd name="adj1" fmla="val -94279"/>
              <a:gd name="adj2" fmla="val 44724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/>
              <a:t>Base RDD</a:t>
            </a:r>
            <a:endParaRPr lang="en-US" sz="1700" dirty="0"/>
          </a:p>
        </p:txBody>
      </p:sp>
      <p:sp>
        <p:nvSpPr>
          <p:cNvPr id="71" name="Rectangular Callout 70"/>
          <p:cNvSpPr/>
          <p:nvPr/>
        </p:nvSpPr>
        <p:spPr>
          <a:xfrm>
            <a:off x="5644327" y="2590800"/>
            <a:ext cx="1834818" cy="311727"/>
          </a:xfrm>
          <a:prstGeom prst="wedgeRectCallout">
            <a:avLst>
              <a:gd name="adj1" fmla="val -46677"/>
              <a:gd name="adj2" fmla="val 118798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/>
              <a:t>Transformed RDD</a:t>
            </a:r>
            <a:endParaRPr lang="en-US" sz="1700" dirty="0"/>
          </a:p>
        </p:txBody>
      </p:sp>
      <p:sp>
        <p:nvSpPr>
          <p:cNvPr id="73" name="Rectangular Callout 72"/>
          <p:cNvSpPr/>
          <p:nvPr/>
        </p:nvSpPr>
        <p:spPr>
          <a:xfrm>
            <a:off x="5849835" y="4038600"/>
            <a:ext cx="1058965" cy="311727"/>
          </a:xfrm>
          <a:prstGeom prst="wedgeRectCallout">
            <a:avLst>
              <a:gd name="adj1" fmla="val -77556"/>
              <a:gd name="adj2" fmla="val 52132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/>
              <a:t>Action</a:t>
            </a:r>
            <a:endParaRPr lang="en-US" sz="1700" dirty="0"/>
          </a:p>
        </p:txBody>
      </p:sp>
      <p:sp>
        <p:nvSpPr>
          <p:cNvPr id="38" name="Rounded Rectangle 37"/>
          <p:cNvSpPr/>
          <p:nvPr/>
        </p:nvSpPr>
        <p:spPr>
          <a:xfrm>
            <a:off x="399302" y="5486400"/>
            <a:ext cx="4777508" cy="849407"/>
          </a:xfrm>
          <a:prstGeom prst="roundRect">
            <a:avLst>
              <a:gd name="adj" fmla="val 10339"/>
            </a:avLst>
          </a:prstGeom>
          <a:solidFill>
            <a:srgbClr val="D9E4F2"/>
          </a:solidFill>
          <a:ln w="19050" cmpd="sng">
            <a:solidFill>
              <a:srgbClr val="4F81BD"/>
            </a:solidFill>
            <a:headEnd type="none" w="med" len="med"/>
            <a:tailEnd type="non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Result:</a:t>
            </a:r>
            <a:r>
              <a:rPr lang="en-US" dirty="0" smtClean="0"/>
              <a:t> full-text search of Wikipedia in &lt;1 sec (</a:t>
            </a:r>
            <a:r>
              <a:rPr lang="en-US" dirty="0" err="1" smtClean="0"/>
              <a:t>vs</a:t>
            </a:r>
            <a:r>
              <a:rPr lang="en-US" dirty="0" smtClean="0"/>
              <a:t> 20 sec for on-disk data)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399302" y="5486400"/>
            <a:ext cx="4777508" cy="849406"/>
          </a:xfrm>
          <a:prstGeom prst="roundRect">
            <a:avLst>
              <a:gd name="adj" fmla="val 10339"/>
            </a:avLst>
          </a:prstGeom>
          <a:solidFill>
            <a:schemeClr val="accent2">
              <a:lumMod val="20000"/>
              <a:lumOff val="80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Result:</a:t>
            </a:r>
            <a:r>
              <a:rPr lang="en-US" dirty="0" smtClean="0"/>
              <a:t> search 1 TB data in 5-7 sec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vs</a:t>
            </a:r>
            <a:r>
              <a:rPr lang="en-US" dirty="0" smtClean="0"/>
              <a:t> 170 sec for on-disk data)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0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19" grpId="0" animBg="1"/>
      <p:bldP spid="19" grpId="1" animBg="1"/>
      <p:bldP spid="22" grpId="0" animBg="1"/>
      <p:bldP spid="22" grpId="1" animBg="1"/>
      <p:bldP spid="23" grpId="0" animBg="1"/>
      <p:bldP spid="23" grpId="1" animBg="1"/>
      <p:bldP spid="43" grpId="0" build="allAtOnce"/>
      <p:bldP spid="61" grpId="0" build="allAtOnce"/>
      <p:bldP spid="62" grpId="0" build="allAtOnce"/>
      <p:bldP spid="63" grpId="0"/>
      <p:bldP spid="63" grpId="1"/>
      <p:bldP spid="63" grpId="2"/>
      <p:bldP spid="64" grpId="0"/>
      <p:bldP spid="64" grpId="1"/>
      <p:bldP spid="64" grpId="2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70" grpId="0" animBg="1"/>
      <p:bldP spid="70" grpId="1" animBg="1"/>
      <p:bldP spid="71" grpId="0" animBg="1"/>
      <p:bldP spid="71" grpId="1" animBg="1"/>
      <p:bldP spid="73" grpId="0" animBg="1"/>
      <p:bldP spid="73" grpId="1" animBg="1"/>
      <p:bldP spid="38" grpId="0" animBg="1"/>
      <p:bldP spid="3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Fault Recovery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99490"/>
            <a:ext cx="8305800" cy="4167910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FontTx/>
              <a:buNone/>
              <a:defRPr/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RDDs track </a:t>
            </a:r>
            <a:r>
              <a:rPr lang="en-US" i="1" dirty="0" smtClean="0">
                <a:ea typeface="ＭＳ Ｐゴシック" charset="-128"/>
                <a:cs typeface="ＭＳ Ｐゴシック" charset="-128"/>
              </a:rPr>
              <a:t>lineage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information that can be used to efficiently reconstruct lost partitions</a:t>
            </a:r>
          </a:p>
          <a:p>
            <a:pPr marL="0" indent="0">
              <a:spcBef>
                <a:spcPts val="1800"/>
              </a:spcBef>
              <a:buFontTx/>
              <a:buNone/>
              <a:defRPr/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Ex:</a:t>
            </a:r>
          </a:p>
          <a:p>
            <a:pPr marL="0" indent="0">
              <a:spcBef>
                <a:spcPts val="1400"/>
              </a:spcBef>
              <a:buFontTx/>
              <a:buNone/>
              <a:defRPr/>
            </a:pPr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pPr marL="0" indent="0">
              <a:spcBef>
                <a:spcPts val="1400"/>
              </a:spcBef>
              <a:buFontTx/>
              <a:buNone/>
              <a:defRPr/>
            </a:pP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5958" y="3053200"/>
            <a:ext cx="7746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Lucida Console"/>
                <a:cs typeface="Lucida Console"/>
              </a:rPr>
              <a:t>messages = </a:t>
            </a:r>
            <a:r>
              <a:rPr lang="en-US" sz="1800" dirty="0" err="1" smtClean="0">
                <a:latin typeface="Lucida Console"/>
                <a:cs typeface="Lucida Console"/>
              </a:rPr>
              <a:t>textFile</a:t>
            </a:r>
            <a:r>
              <a:rPr lang="en-US" sz="1800" dirty="0" smtClean="0">
                <a:latin typeface="Lucida Console"/>
                <a:cs typeface="Lucida Console"/>
              </a:rPr>
              <a:t>(...).</a:t>
            </a:r>
            <a:r>
              <a:rPr lang="en-US" sz="1800" dirty="0" smtClean="0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dirty="0" smtClean="0">
                <a:solidFill>
                  <a:srgbClr val="FF0080"/>
                </a:solidFill>
                <a:latin typeface="Lucida Console"/>
                <a:cs typeface="Lucida Console"/>
              </a:rPr>
              <a:t>_.</a:t>
            </a:r>
            <a:r>
              <a:rPr lang="en-US" sz="1800" dirty="0" err="1" smtClean="0">
                <a:solidFill>
                  <a:srgbClr val="FF0080"/>
                </a:solidFill>
                <a:latin typeface="Lucida Console"/>
                <a:cs typeface="Lucida Console"/>
              </a:rPr>
              <a:t>startsWith</a:t>
            </a:r>
            <a:r>
              <a:rPr lang="en-US" sz="1800" dirty="0" smtClean="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800" dirty="0" smtClean="0">
                <a:latin typeface="Lucida Console"/>
                <a:cs typeface="Lucida Console"/>
              </a:rPr>
              <a:t>)</a:t>
            </a:r>
          </a:p>
          <a:p>
            <a:r>
              <a:rPr lang="en-US" sz="1800" dirty="0" smtClean="0">
                <a:latin typeface="Lucida Console"/>
                <a:cs typeface="Lucida Console"/>
              </a:rPr>
              <a:t>                        .</a:t>
            </a:r>
            <a:r>
              <a:rPr lang="en-US" sz="1800" dirty="0" smtClean="0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dirty="0" smtClean="0">
                <a:solidFill>
                  <a:srgbClr val="FF0080"/>
                </a:solidFill>
                <a:latin typeface="Lucida Console"/>
                <a:cs typeface="Lucida Console"/>
              </a:rPr>
              <a:t>_.split(‘\t’)(2)</a:t>
            </a:r>
            <a:r>
              <a:rPr lang="en-US" sz="1800" dirty="0" smtClean="0">
                <a:latin typeface="Lucida Console"/>
                <a:cs typeface="Lucida Console"/>
              </a:rPr>
              <a:t>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43738" y="4704955"/>
            <a:ext cx="1679868" cy="6223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100" dirty="0" smtClean="0"/>
              <a:t>HDFS File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664636" y="4704955"/>
            <a:ext cx="1679868" cy="6223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100" dirty="0" smtClean="0"/>
              <a:t>Filtered RDD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485533" y="4704955"/>
            <a:ext cx="1679868" cy="6223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100" dirty="0" smtClean="0"/>
              <a:t>Mapped RDD</a:t>
            </a:r>
          </a:p>
        </p:txBody>
      </p:sp>
      <p:cxnSp>
        <p:nvCxnSpPr>
          <p:cNvPr id="21" name="Straight Arrow Connector 20"/>
          <p:cNvCxnSpPr>
            <a:stCxn id="10" idx="3"/>
            <a:endCxn id="11" idx="1"/>
          </p:cNvCxnSpPr>
          <p:nvPr/>
        </p:nvCxnSpPr>
        <p:spPr>
          <a:xfrm>
            <a:off x="2523606" y="5016111"/>
            <a:ext cx="114103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  <a:endCxn id="12" idx="1"/>
          </p:cNvCxnSpPr>
          <p:nvPr/>
        </p:nvCxnSpPr>
        <p:spPr>
          <a:xfrm>
            <a:off x="5344504" y="5016111"/>
            <a:ext cx="114102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own Arrow 39"/>
          <p:cNvSpPr/>
          <p:nvPr/>
        </p:nvSpPr>
        <p:spPr>
          <a:xfrm>
            <a:off x="3521093" y="3866146"/>
            <a:ext cx="2063402" cy="638246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787975" y="5127845"/>
            <a:ext cx="2482220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i="1" dirty="0" smtClean="0">
                <a:latin typeface="Corbel"/>
                <a:cs typeface="Corbel"/>
              </a:rPr>
              <a:t>filter</a:t>
            </a:r>
            <a:r>
              <a:rPr lang="en-US" sz="2000" dirty="0" smtClean="0">
                <a:latin typeface="Corbel"/>
                <a:cs typeface="Corbel"/>
              </a:rPr>
              <a:t/>
            </a:r>
            <a:br>
              <a:rPr lang="en-US" sz="2000" dirty="0" smtClean="0">
                <a:latin typeface="Corbel"/>
                <a:cs typeface="Corbel"/>
              </a:rPr>
            </a:br>
            <a:r>
              <a:rPr lang="en-US" sz="2000" dirty="0" smtClean="0">
                <a:latin typeface="Corbel"/>
                <a:cs typeface="Corbel"/>
              </a:rPr>
              <a:t>(</a:t>
            </a:r>
            <a:r>
              <a:rPr lang="en-US" sz="2000" dirty="0" err="1" smtClean="0">
                <a:latin typeface="Corbel"/>
                <a:cs typeface="Corbel"/>
              </a:rPr>
              <a:t>func</a:t>
            </a:r>
            <a:r>
              <a:rPr lang="en-US" sz="2000" dirty="0" smtClean="0">
                <a:latin typeface="Corbel"/>
                <a:cs typeface="Corbel"/>
              </a:rPr>
              <a:t> = _.contains(...))</a:t>
            </a:r>
            <a:endParaRPr lang="en-US" sz="2000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24681" y="5127845"/>
            <a:ext cx="203250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i="1" dirty="0" smtClean="0">
                <a:latin typeface="Corbel"/>
                <a:cs typeface="Corbel"/>
              </a:rPr>
              <a:t>map</a:t>
            </a:r>
            <a:r>
              <a:rPr lang="en-US" sz="2000" dirty="0" smtClean="0">
                <a:latin typeface="Corbel"/>
                <a:cs typeface="Corbel"/>
              </a:rPr>
              <a:t/>
            </a:r>
            <a:br>
              <a:rPr lang="en-US" sz="2000" dirty="0" smtClean="0">
                <a:latin typeface="Corbel"/>
                <a:cs typeface="Corbel"/>
              </a:rPr>
            </a:br>
            <a:r>
              <a:rPr lang="en-US" sz="2000" dirty="0" smtClean="0">
                <a:latin typeface="Corbel"/>
                <a:cs typeface="Corbel"/>
              </a:rPr>
              <a:t>(</a:t>
            </a:r>
            <a:r>
              <a:rPr lang="en-US" sz="2000" dirty="0" err="1" smtClean="0">
                <a:latin typeface="Corbel"/>
                <a:cs typeface="Corbel"/>
              </a:rPr>
              <a:t>func</a:t>
            </a:r>
            <a:r>
              <a:rPr lang="en-US" sz="2000" dirty="0" smtClean="0">
                <a:latin typeface="Corbel"/>
                <a:cs typeface="Corbel"/>
              </a:rPr>
              <a:t> = _.split(...))</a:t>
            </a:r>
            <a:endParaRPr lang="en-US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28461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1997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47800"/>
            <a:ext cx="7010400" cy="52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60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87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 smtClean="0">
                <a:ea typeface="ＭＳ Ｐゴシック" charset="-128"/>
                <a:cs typeface="ＭＳ Ｐゴシック" charset="-128"/>
              </a:rPr>
              <a:t>Example: Logistic Regression</a:t>
            </a:r>
          </a:p>
        </p:txBody>
      </p:sp>
      <p:sp>
        <p:nvSpPr>
          <p:cNvPr id="24579" name="Content Placeholder 4"/>
          <p:cNvSpPr>
            <a:spLocks noGrp="1"/>
          </p:cNvSpPr>
          <p:nvPr>
            <p:ph idx="1"/>
          </p:nvPr>
        </p:nvSpPr>
        <p:spPr>
          <a:xfrm>
            <a:off x="457200" y="1951038"/>
            <a:ext cx="8229600" cy="944562"/>
          </a:xfrm>
        </p:spPr>
        <p:txBody>
          <a:bodyPr/>
          <a:lstStyle/>
          <a:p>
            <a:pPr>
              <a:buFontTx/>
              <a:buNone/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Goal: find best line separating two sets of points</a:t>
            </a:r>
          </a:p>
        </p:txBody>
      </p:sp>
      <p:sp>
        <p:nvSpPr>
          <p:cNvPr id="24580" name="TextBox 6"/>
          <p:cNvSpPr txBox="1">
            <a:spLocks noChangeArrowheads="1"/>
          </p:cNvSpPr>
          <p:nvPr/>
        </p:nvSpPr>
        <p:spPr bwMode="auto">
          <a:xfrm rot="21003">
            <a:off x="4631452" y="3712963"/>
            <a:ext cx="409575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0000FF"/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24581" name="TextBox 7"/>
          <p:cNvSpPr txBox="1">
            <a:spLocks noChangeArrowheads="1"/>
          </p:cNvSpPr>
          <p:nvPr/>
        </p:nvSpPr>
        <p:spPr bwMode="auto">
          <a:xfrm rot="21003">
            <a:off x="3611071" y="4946570"/>
            <a:ext cx="40322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4582" name="TextBox 8"/>
          <p:cNvSpPr txBox="1">
            <a:spLocks noChangeArrowheads="1"/>
          </p:cNvSpPr>
          <p:nvPr/>
        </p:nvSpPr>
        <p:spPr bwMode="auto">
          <a:xfrm rot="21003">
            <a:off x="4524196" y="4118715"/>
            <a:ext cx="409575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0000FF"/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24583" name="TextBox 9"/>
          <p:cNvSpPr txBox="1">
            <a:spLocks noChangeArrowheads="1"/>
          </p:cNvSpPr>
          <p:nvPr/>
        </p:nvSpPr>
        <p:spPr bwMode="auto">
          <a:xfrm rot="21003">
            <a:off x="5392507" y="3870015"/>
            <a:ext cx="409575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0000FF"/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24584" name="TextBox 10"/>
          <p:cNvSpPr txBox="1">
            <a:spLocks noChangeArrowheads="1"/>
          </p:cNvSpPr>
          <p:nvPr/>
        </p:nvSpPr>
        <p:spPr bwMode="auto">
          <a:xfrm rot="21003">
            <a:off x="4981416" y="4116745"/>
            <a:ext cx="40957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0000FF"/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24585" name="TextBox 11"/>
          <p:cNvSpPr txBox="1">
            <a:spLocks noChangeArrowheads="1"/>
          </p:cNvSpPr>
          <p:nvPr/>
        </p:nvSpPr>
        <p:spPr bwMode="auto">
          <a:xfrm rot="21003">
            <a:off x="4909408" y="3430492"/>
            <a:ext cx="40957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0000FF"/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24586" name="TextBox 12"/>
          <p:cNvSpPr txBox="1">
            <a:spLocks noChangeArrowheads="1"/>
          </p:cNvSpPr>
          <p:nvPr/>
        </p:nvSpPr>
        <p:spPr bwMode="auto">
          <a:xfrm rot="21003">
            <a:off x="5360207" y="4479429"/>
            <a:ext cx="409575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0000FF"/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24587" name="TextBox 13"/>
          <p:cNvSpPr txBox="1">
            <a:spLocks noChangeArrowheads="1"/>
          </p:cNvSpPr>
          <p:nvPr/>
        </p:nvSpPr>
        <p:spPr bwMode="auto">
          <a:xfrm rot="21003">
            <a:off x="4222689" y="3578699"/>
            <a:ext cx="40957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0000FF"/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24588" name="TextBox 14"/>
          <p:cNvSpPr txBox="1">
            <a:spLocks noChangeArrowheads="1"/>
          </p:cNvSpPr>
          <p:nvPr/>
        </p:nvSpPr>
        <p:spPr bwMode="auto">
          <a:xfrm rot="21003">
            <a:off x="4558386" y="3199744"/>
            <a:ext cx="40957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0000FF"/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24589" name="TextBox 15"/>
          <p:cNvSpPr txBox="1">
            <a:spLocks noChangeArrowheads="1"/>
          </p:cNvSpPr>
          <p:nvPr/>
        </p:nvSpPr>
        <p:spPr bwMode="auto">
          <a:xfrm rot="21003">
            <a:off x="5265127" y="3412028"/>
            <a:ext cx="409575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0000FF"/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24590" name="TextBox 16"/>
          <p:cNvSpPr txBox="1">
            <a:spLocks noChangeArrowheads="1"/>
          </p:cNvSpPr>
          <p:nvPr/>
        </p:nvSpPr>
        <p:spPr bwMode="auto">
          <a:xfrm rot="21003">
            <a:off x="3356225" y="4538915"/>
            <a:ext cx="40322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4591" name="TextBox 17"/>
          <p:cNvSpPr txBox="1">
            <a:spLocks noChangeArrowheads="1"/>
          </p:cNvSpPr>
          <p:nvPr/>
        </p:nvSpPr>
        <p:spPr bwMode="auto">
          <a:xfrm rot="21003">
            <a:off x="3918785" y="4470604"/>
            <a:ext cx="403225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4592" name="TextBox 18"/>
          <p:cNvSpPr txBox="1">
            <a:spLocks noChangeArrowheads="1"/>
          </p:cNvSpPr>
          <p:nvPr/>
        </p:nvSpPr>
        <p:spPr bwMode="auto">
          <a:xfrm rot="21003">
            <a:off x="3691925" y="4185049"/>
            <a:ext cx="40322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4593" name="TextBox 19"/>
          <p:cNvSpPr txBox="1">
            <a:spLocks noChangeArrowheads="1"/>
          </p:cNvSpPr>
          <p:nvPr/>
        </p:nvSpPr>
        <p:spPr bwMode="auto">
          <a:xfrm rot="21003">
            <a:off x="3076411" y="5151269"/>
            <a:ext cx="403225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4594" name="TextBox 20"/>
          <p:cNvSpPr txBox="1">
            <a:spLocks noChangeArrowheads="1"/>
          </p:cNvSpPr>
          <p:nvPr/>
        </p:nvSpPr>
        <p:spPr bwMode="auto">
          <a:xfrm rot="21003">
            <a:off x="3159466" y="4029392"/>
            <a:ext cx="40322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4595" name="TextBox 21"/>
          <p:cNvSpPr txBox="1">
            <a:spLocks noChangeArrowheads="1"/>
          </p:cNvSpPr>
          <p:nvPr/>
        </p:nvSpPr>
        <p:spPr bwMode="auto">
          <a:xfrm rot="21003">
            <a:off x="4145518" y="4776794"/>
            <a:ext cx="403225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4596" name="TextBox 23"/>
          <p:cNvSpPr txBox="1">
            <a:spLocks noChangeArrowheads="1"/>
          </p:cNvSpPr>
          <p:nvPr/>
        </p:nvSpPr>
        <p:spPr bwMode="auto">
          <a:xfrm rot="21003">
            <a:off x="3707167" y="5328163"/>
            <a:ext cx="40322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4597" name="TextBox 26"/>
          <p:cNvSpPr txBox="1">
            <a:spLocks noChangeArrowheads="1"/>
          </p:cNvSpPr>
          <p:nvPr/>
        </p:nvSpPr>
        <p:spPr bwMode="auto">
          <a:xfrm rot="21003">
            <a:off x="4219728" y="5102690"/>
            <a:ext cx="40322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cxnSp>
        <p:nvCxnSpPr>
          <p:cNvPr id="29" name="Straight Connector 28"/>
          <p:cNvCxnSpPr/>
          <p:nvPr/>
        </p:nvCxnSpPr>
        <p:spPr>
          <a:xfrm rot="16221003" flipH="1">
            <a:off x="2840916" y="3455897"/>
            <a:ext cx="3243262" cy="2311400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599" name="TextBox 32"/>
          <p:cNvSpPr txBox="1">
            <a:spLocks noChangeArrowheads="1"/>
          </p:cNvSpPr>
          <p:nvPr/>
        </p:nvSpPr>
        <p:spPr bwMode="auto">
          <a:xfrm rot="21003">
            <a:off x="4826226" y="4573005"/>
            <a:ext cx="40957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0000FF"/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5469755" y="5564533"/>
            <a:ext cx="9794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rbel" charset="0"/>
                <a:ea typeface="Corbel" charset="0"/>
                <a:cs typeface="Corbel" charset="0"/>
              </a:rPr>
              <a:t>target</a:t>
            </a:r>
          </a:p>
        </p:txBody>
      </p:sp>
      <p:sp>
        <p:nvSpPr>
          <p:cNvPr id="24601" name="TextBox 43"/>
          <p:cNvSpPr txBox="1">
            <a:spLocks noChangeArrowheads="1"/>
          </p:cNvSpPr>
          <p:nvPr/>
        </p:nvSpPr>
        <p:spPr bwMode="auto">
          <a:xfrm rot="21003">
            <a:off x="2927146" y="4637585"/>
            <a:ext cx="40322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cxnSp>
        <p:nvCxnSpPr>
          <p:cNvPr id="47" name="Straight Connector 46"/>
          <p:cNvCxnSpPr/>
          <p:nvPr/>
        </p:nvCxnSpPr>
        <p:spPr>
          <a:xfrm rot="21003" flipV="1">
            <a:off x="2570039" y="3426450"/>
            <a:ext cx="3759200" cy="2438400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21003" flipV="1">
            <a:off x="2239815" y="3967632"/>
            <a:ext cx="4368800" cy="1363662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21003" flipV="1">
            <a:off x="2151003" y="4493017"/>
            <a:ext cx="4521200" cy="284163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21003">
            <a:off x="2290716" y="4010689"/>
            <a:ext cx="4330700" cy="1244600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5258871" y="2926154"/>
            <a:ext cx="24717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orbel" charset="0"/>
                <a:ea typeface="Corbel" charset="0"/>
                <a:cs typeface="Corbel" charset="0"/>
              </a:rPr>
              <a:t>random initial line</a:t>
            </a:r>
          </a:p>
        </p:txBody>
      </p:sp>
      <p:grpSp>
        <p:nvGrpSpPr>
          <p:cNvPr id="2" name="Group 126"/>
          <p:cNvGrpSpPr/>
          <p:nvPr/>
        </p:nvGrpSpPr>
        <p:grpSpPr>
          <a:xfrm>
            <a:off x="3241449" y="3429776"/>
            <a:ext cx="2309983" cy="2280738"/>
            <a:chOff x="3241449" y="3429776"/>
            <a:chExt cx="2309983" cy="2280738"/>
          </a:xfrm>
        </p:grpSpPr>
        <p:cxnSp>
          <p:nvCxnSpPr>
            <p:cNvPr id="109" name="Straight Connector 108"/>
            <p:cNvCxnSpPr/>
            <p:nvPr/>
          </p:nvCxnSpPr>
          <p:spPr>
            <a:xfrm rot="3444250" flipH="1" flipV="1">
              <a:off x="3682592" y="5197449"/>
              <a:ext cx="160354" cy="1588"/>
            </a:xfrm>
            <a:prstGeom prst="line">
              <a:avLst/>
            </a:prstGeom>
            <a:ln w="25400" cap="flat" cmpd="sng" algn="ctr">
              <a:solidFill>
                <a:srgbClr val="0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25"/>
            <p:cNvGrpSpPr/>
            <p:nvPr/>
          </p:nvGrpSpPr>
          <p:grpSpPr>
            <a:xfrm>
              <a:off x="3241449" y="3429776"/>
              <a:ext cx="2309983" cy="2280738"/>
              <a:chOff x="3241449" y="3429776"/>
              <a:chExt cx="2309983" cy="2280738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 rot="3444250">
                <a:off x="5033149" y="3903762"/>
                <a:ext cx="403624" cy="1588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rot="3444250">
                <a:off x="4774550" y="4151154"/>
                <a:ext cx="313625" cy="1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3444250">
                <a:off x="4587284" y="3816335"/>
                <a:ext cx="779209" cy="6091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3444250">
                <a:off x="5468598" y="3812828"/>
                <a:ext cx="164046" cy="1622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3444250">
                <a:off x="4274614" y="4142492"/>
                <a:ext cx="662144" cy="1588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3444250" flipH="1" flipV="1">
                <a:off x="5434881" y="4064161"/>
                <a:ext cx="174407" cy="1588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rot="3444250" flipH="1" flipV="1">
                <a:off x="5036308" y="4319960"/>
                <a:ext cx="174408" cy="1588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rot="3444250" flipH="1" flipV="1">
                <a:off x="5036606" y="4457271"/>
                <a:ext cx="626068" cy="1588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rot="3444250" flipH="1" flipV="1">
                <a:off x="4648864" y="4664001"/>
                <a:ext cx="472125" cy="1588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rot="3444250">
                <a:off x="3178650" y="4706181"/>
                <a:ext cx="801267" cy="1588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rot="3444250">
                <a:off x="3795896" y="4689539"/>
                <a:ext cx="380630" cy="1588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rot="3444250">
                <a:off x="3029508" y="5155714"/>
                <a:ext cx="425470" cy="1588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rot="3444250" flipH="1" flipV="1">
                <a:off x="4098885" y="4959058"/>
                <a:ext cx="305469" cy="1588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rot="3444250">
                <a:off x="3465462" y="5414390"/>
                <a:ext cx="590659" cy="1589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rot="3444250" flipH="1" flipV="1">
                <a:off x="3934289" y="5152621"/>
                <a:ext cx="615413" cy="1589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rot="3444250" flipH="1" flipV="1">
                <a:off x="3227408" y="5442376"/>
                <a:ext cx="75618" cy="1588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rot="3444250" flipH="1" flipV="1">
                <a:off x="4076523" y="4819985"/>
                <a:ext cx="75618" cy="1588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rot="3444250" flipH="1" flipV="1">
                <a:off x="3477749" y="4975497"/>
                <a:ext cx="305469" cy="1588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9" name="Straight Connector 128"/>
          <p:cNvCxnSpPr/>
          <p:nvPr/>
        </p:nvCxnSpPr>
        <p:spPr>
          <a:xfrm>
            <a:off x="2641600" y="3335867"/>
            <a:ext cx="3649133" cy="2556933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4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65" grpId="0"/>
      <p:bldP spid="65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ea typeface="ＭＳ Ｐゴシック" charset="-128"/>
                <a:cs typeface="ＭＳ Ｐゴシック" charset="-128"/>
              </a:rPr>
              <a:t>Example: Logistic Regression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229600" cy="4221162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val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data = 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spark.textFile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(...).</a:t>
            </a:r>
            <a:r>
              <a:rPr lang="en-US" sz="1900" dirty="0" err="1" smtClean="0">
                <a:solidFill>
                  <a:srgbClr val="3366FF"/>
                </a:solidFill>
                <a:latin typeface="Lucida Console"/>
                <a:ea typeface="Lucida Console"/>
                <a:cs typeface="Lucida Console"/>
              </a:rPr>
              <a:t>map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(</a:t>
            </a:r>
            <a:r>
              <a:rPr lang="en-US" sz="1900" dirty="0" err="1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readPoint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).</a:t>
            </a:r>
            <a:r>
              <a:rPr lang="en-US" sz="1900" dirty="0" err="1" smtClean="0">
                <a:solidFill>
                  <a:srgbClr val="3366FF"/>
                </a:solidFill>
                <a:latin typeface="Lucida Console"/>
                <a:ea typeface="Lucida Console"/>
                <a:cs typeface="Lucida Console"/>
              </a:rPr>
              <a:t>cache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()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1900" dirty="0" smtClean="0">
              <a:latin typeface="Lucida Console"/>
              <a:ea typeface="Lucida Console"/>
              <a:cs typeface="Lucida Console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var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w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= 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Vector.random(D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1900" dirty="0" smtClean="0">
              <a:latin typeface="Lucida Console"/>
              <a:ea typeface="Lucida Console"/>
              <a:cs typeface="Lucida Console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for (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i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&lt;- 1 to ITERATIONS)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 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val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gradient = 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data.</a:t>
            </a:r>
            <a:r>
              <a:rPr lang="en-US" sz="1900" dirty="0" err="1" smtClean="0">
                <a:solidFill>
                  <a:srgbClr val="3366FF"/>
                </a:solidFill>
                <a:latin typeface="Lucida Console"/>
                <a:ea typeface="Lucida Console"/>
                <a:cs typeface="Lucida Console"/>
              </a:rPr>
              <a:t>map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(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p =&gt;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    (1 / (1 + </a:t>
            </a:r>
            <a:r>
              <a:rPr lang="en-US" sz="1900" dirty="0" err="1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exp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(-p.y*(w dot </a:t>
            </a:r>
            <a:r>
              <a:rPr lang="en-US" sz="1900" dirty="0" err="1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p.x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))) - 1) * </a:t>
            </a:r>
            <a:r>
              <a:rPr lang="en-US" sz="1900" dirty="0" err="1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p.y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 * </a:t>
            </a:r>
            <a:r>
              <a:rPr lang="en-US" sz="1900" dirty="0" err="1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p.x</a:t>
            </a:r>
            <a:endParaRPr lang="en-US" sz="1900" dirty="0" smtClean="0">
              <a:solidFill>
                <a:srgbClr val="FF0080"/>
              </a:solidFill>
              <a:latin typeface="Lucida Console"/>
              <a:ea typeface="Lucida Console"/>
              <a:cs typeface="Lucida Console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  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).</a:t>
            </a:r>
            <a:r>
              <a:rPr lang="en-US" sz="1900" dirty="0" smtClean="0">
                <a:solidFill>
                  <a:srgbClr val="3366FF"/>
                </a:solidFill>
                <a:latin typeface="Lucida Console"/>
                <a:ea typeface="Lucida Console"/>
                <a:cs typeface="Lucida Console"/>
              </a:rPr>
              <a:t>reduce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(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_ + _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 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w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-= gradient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}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1900" dirty="0" smtClean="0">
              <a:latin typeface="Lucida Console"/>
              <a:ea typeface="Lucida Console"/>
              <a:cs typeface="Lucida Console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println("Final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w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: " + 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w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)</a:t>
            </a:r>
          </a:p>
        </p:txBody>
      </p:sp>
      <p:sp>
        <p:nvSpPr>
          <p:cNvPr id="2" name="Rounded Rectangular Callout 1"/>
          <p:cNvSpPr/>
          <p:nvPr/>
        </p:nvSpPr>
        <p:spPr>
          <a:xfrm>
            <a:off x="4509313" y="4177490"/>
            <a:ext cx="2667000" cy="697678"/>
          </a:xfrm>
          <a:prstGeom prst="wedgeRoundRectCallout">
            <a:avLst>
              <a:gd name="adj1" fmla="val -61786"/>
              <a:gd name="adj2" fmla="val -61024"/>
              <a:gd name="adj3" fmla="val 16667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Lucida Console"/>
                <a:cs typeface="Lucida Console"/>
              </a:rPr>
              <a:t>w</a:t>
            </a:r>
            <a:r>
              <a:rPr lang="en-US" sz="2200" dirty="0" smtClean="0"/>
              <a:t> automatically shipped to cluster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420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 smtClean="0"/>
              <a:t>Logistic Regression Performance</a:t>
            </a:r>
            <a:endParaRPr lang="en-US" sz="4500" dirty="0"/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6962679" y="2463168"/>
            <a:ext cx="1885453" cy="965833"/>
            <a:chOff x="7021694" y="2615568"/>
            <a:chExt cx="1885267" cy="965833"/>
          </a:xfrm>
        </p:grpSpPr>
        <p:cxnSp>
          <p:nvCxnSpPr>
            <p:cNvPr id="6" name="Straight Arrow Connector 5"/>
            <p:cNvCxnSpPr/>
            <p:nvPr/>
          </p:nvCxnSpPr>
          <p:spPr>
            <a:xfrm rot="5400000">
              <a:off x="6972455" y="3238508"/>
              <a:ext cx="533400" cy="15238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7021694" y="2615568"/>
              <a:ext cx="1885267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100" dirty="0" smtClean="0">
                  <a:latin typeface="+mj-lt"/>
                  <a:ea typeface="Calibri" charset="0"/>
                  <a:cs typeface="Corbel"/>
                </a:rPr>
                <a:t>110 s / </a:t>
              </a:r>
              <a:r>
                <a:rPr lang="en-US" sz="2100" dirty="0">
                  <a:latin typeface="+mj-lt"/>
                  <a:ea typeface="Calibri" charset="0"/>
                  <a:cs typeface="Corbel"/>
                </a:rPr>
                <a:t>iteration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6542088" y="4267200"/>
            <a:ext cx="2525712" cy="1195388"/>
            <a:chOff x="6565901" y="4635502"/>
            <a:chExt cx="2525596" cy="1195776"/>
          </a:xfrm>
        </p:grpSpPr>
        <p:cxnSp>
          <p:nvCxnSpPr>
            <p:cNvPr id="9" name="Straight Arrow Connector 8"/>
            <p:cNvCxnSpPr/>
            <p:nvPr/>
          </p:nvCxnSpPr>
          <p:spPr>
            <a:xfrm rot="16200000" flipV="1">
              <a:off x="6966897" y="4784813"/>
              <a:ext cx="501813" cy="20319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0"/>
            <p:cNvSpPr txBox="1">
              <a:spLocks noChangeArrowheads="1"/>
            </p:cNvSpPr>
            <p:nvPr/>
          </p:nvSpPr>
          <p:spPr bwMode="auto">
            <a:xfrm>
              <a:off x="6565901" y="5092703"/>
              <a:ext cx="2525596" cy="738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100" dirty="0">
                  <a:latin typeface="+mj-lt"/>
                  <a:ea typeface="Calibri" charset="0"/>
                  <a:cs typeface="Corbel"/>
                </a:rPr>
                <a:t>first iteration</a:t>
              </a:r>
              <a:r>
                <a:rPr lang="en-US" sz="2100" dirty="0" smtClean="0">
                  <a:latin typeface="+mj-lt"/>
                  <a:ea typeface="Calibri" charset="0"/>
                  <a:cs typeface="Corbel"/>
                </a:rPr>
                <a:t> 80 s</a:t>
              </a:r>
            </a:p>
            <a:p>
              <a:pPr algn="ctr"/>
              <a:r>
                <a:rPr lang="en-US" sz="2100" dirty="0">
                  <a:latin typeface="+mj-lt"/>
                  <a:ea typeface="Calibri" charset="0"/>
                  <a:cs typeface="Corbel"/>
                </a:rPr>
                <a:t>further iterations</a:t>
              </a:r>
              <a:r>
                <a:rPr lang="en-US" sz="2100" dirty="0" smtClean="0">
                  <a:latin typeface="+mj-lt"/>
                  <a:ea typeface="Calibri" charset="0"/>
                  <a:cs typeface="Corbel"/>
                </a:rPr>
                <a:t> 1 s</a:t>
              </a:r>
              <a:endParaRPr lang="en-US" sz="2100" dirty="0">
                <a:latin typeface="+mj-lt"/>
                <a:ea typeface="Calibri" charset="0"/>
                <a:cs typeface="Corbel"/>
              </a:endParaRPr>
            </a:p>
          </p:txBody>
        </p:sp>
      </p:grp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8383602"/>
              </p:ext>
            </p:extLst>
          </p:nvPr>
        </p:nvGraphicFramePr>
        <p:xfrm>
          <a:off x="685800" y="1981200"/>
          <a:ext cx="76200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9085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Variables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RDD operations: use local variables </a:t>
            </a:r>
            <a:r>
              <a:rPr lang="en-US" dirty="0" smtClean="0"/>
              <a:t>from </a:t>
            </a:r>
            <a:r>
              <a:rPr lang="en-US" dirty="0" smtClean="0"/>
              <a:t>scope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Two other kinds of shared variables: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Broadcast Variables</a:t>
            </a:r>
          </a:p>
          <a:p>
            <a:pPr marL="0" indent="0">
              <a:buNone/>
            </a:pPr>
            <a:r>
              <a:rPr lang="en-US" dirty="0" smtClean="0"/>
              <a:t>	Accumulators</a:t>
            </a:r>
          </a:p>
        </p:txBody>
      </p:sp>
    </p:spTree>
    <p:extLst>
      <p:ext uri="{BB962C8B-B14F-4D97-AF65-F5344CB8AC3E}">
        <p14:creationId xmlns:p14="http://schemas.microsoft.com/office/powerpoint/2010/main" val="328606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Broadcast Variables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8905"/>
          </a:xfr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val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data = 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spark.textFile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(...).</a:t>
            </a:r>
            <a:r>
              <a:rPr lang="en-US" sz="1900" dirty="0" err="1" smtClean="0">
                <a:solidFill>
                  <a:srgbClr val="3366FF"/>
                </a:solidFill>
                <a:latin typeface="Lucida Console"/>
                <a:ea typeface="Lucida Console"/>
                <a:cs typeface="Lucida Console"/>
              </a:rPr>
              <a:t>map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(</a:t>
            </a:r>
            <a:r>
              <a:rPr lang="en-US" sz="1900" dirty="0" err="1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readPoint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).</a:t>
            </a:r>
            <a:r>
              <a:rPr lang="en-US" sz="1900" dirty="0" err="1" smtClean="0">
                <a:solidFill>
                  <a:srgbClr val="3366FF"/>
                </a:solidFill>
                <a:latin typeface="Lucida Console"/>
                <a:ea typeface="Lucida Console"/>
                <a:cs typeface="Lucida Console"/>
              </a:rPr>
              <a:t>cache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()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1900" dirty="0" smtClean="0">
              <a:latin typeface="Lucida Console"/>
              <a:ea typeface="Lucida Console"/>
              <a:cs typeface="Lucida Console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// Random Projection</a:t>
            </a:r>
            <a:endParaRPr lang="en-US" sz="1900" dirty="0" smtClean="0">
              <a:latin typeface="Lucida Console"/>
              <a:ea typeface="Lucida Console"/>
              <a:cs typeface="Lucida Console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 err="1">
                <a:latin typeface="Lucida Console"/>
                <a:ea typeface="Lucida Console"/>
                <a:cs typeface="Lucida Console"/>
              </a:rPr>
              <a:t>v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al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M = 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Matrix.random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(N)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1900" dirty="0" smtClean="0">
              <a:latin typeface="Lucida Console"/>
              <a:ea typeface="Lucida Console"/>
              <a:cs typeface="Lucida Console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var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w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= 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Vector.random(D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1900" dirty="0" smtClean="0">
              <a:latin typeface="Lucida Console"/>
              <a:ea typeface="Lucida Console"/>
              <a:cs typeface="Lucida Console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for (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i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&lt;- 1 to ITERATIONS)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 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val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gradient = 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data.</a:t>
            </a:r>
            <a:r>
              <a:rPr lang="en-US" sz="1900" dirty="0" err="1" smtClean="0">
                <a:solidFill>
                  <a:srgbClr val="3366FF"/>
                </a:solidFill>
                <a:latin typeface="Lucida Console"/>
                <a:ea typeface="Lucida Console"/>
                <a:cs typeface="Lucida Console"/>
              </a:rPr>
              <a:t>map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(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p 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=&gt; </a:t>
            </a:r>
            <a:endParaRPr lang="en-US" sz="1900" dirty="0" smtClean="0">
              <a:solidFill>
                <a:srgbClr val="FF0080"/>
              </a:solidFill>
              <a:latin typeface="Lucida Console"/>
              <a:ea typeface="Lucida Console"/>
              <a:cs typeface="Lucida Console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    (1 / (1 + </a:t>
            </a:r>
            <a:r>
              <a:rPr lang="en-US" sz="1900" dirty="0" err="1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exp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(-p.y*(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w.dot(p.x.dot(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M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)))) 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- 1) </a:t>
            </a:r>
            <a:endParaRPr lang="en-US" sz="1900" dirty="0" smtClean="0">
              <a:solidFill>
                <a:srgbClr val="FF0080"/>
              </a:solidFill>
              <a:latin typeface="Lucida Console"/>
              <a:ea typeface="Lucida Console"/>
              <a:cs typeface="Lucida Console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	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	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* </a:t>
            </a:r>
            <a:r>
              <a:rPr lang="en-US" sz="1900" dirty="0" err="1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p.y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 * </a:t>
            </a:r>
            <a:r>
              <a:rPr lang="en-US" sz="1900" dirty="0" err="1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p.x</a:t>
            </a:r>
            <a:endParaRPr lang="en-US" sz="1900" dirty="0" smtClean="0">
              <a:solidFill>
                <a:srgbClr val="FF0080"/>
              </a:solidFill>
              <a:latin typeface="Lucida Console"/>
              <a:ea typeface="Lucida Console"/>
              <a:cs typeface="Lucida Console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  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).</a:t>
            </a:r>
            <a:r>
              <a:rPr lang="en-US" sz="1900" dirty="0" smtClean="0">
                <a:solidFill>
                  <a:srgbClr val="3366FF"/>
                </a:solidFill>
                <a:latin typeface="Lucida Console"/>
                <a:ea typeface="Lucida Console"/>
                <a:cs typeface="Lucida Console"/>
              </a:rPr>
              <a:t>reduce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(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_ + _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 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w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-= gradient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}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1900" dirty="0" smtClean="0">
              <a:latin typeface="Lucida Console"/>
              <a:ea typeface="Lucida Console"/>
              <a:cs typeface="Lucida Console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println("Final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w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: " + 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w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)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6096000" y="2634839"/>
            <a:ext cx="2667000" cy="697678"/>
          </a:xfrm>
          <a:prstGeom prst="wedgeRoundRectCallout">
            <a:avLst>
              <a:gd name="adj1" fmla="val -109593"/>
              <a:gd name="adj2" fmla="val -79483"/>
              <a:gd name="adj3" fmla="val 16667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Large Matrix</a:t>
            </a:r>
            <a:endParaRPr lang="en-US" sz="2200" dirty="0"/>
          </a:p>
        </p:txBody>
      </p:sp>
      <p:sp>
        <p:nvSpPr>
          <p:cNvPr id="6" name="Alternate Process 5"/>
          <p:cNvSpPr/>
          <p:nvPr/>
        </p:nvSpPr>
        <p:spPr>
          <a:xfrm>
            <a:off x="6858000" y="4495801"/>
            <a:ext cx="2092036" cy="1813304"/>
          </a:xfrm>
          <a:prstGeom prst="flowChartAlternateProcess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b"/>
          <a:lstStyle/>
          <a:p>
            <a:pPr algn="ctr"/>
            <a:r>
              <a:rPr lang="en-US" sz="2400" b="1" dirty="0" smtClean="0"/>
              <a:t>Problem:</a:t>
            </a:r>
            <a:br>
              <a:rPr lang="en-US" sz="2400" b="1" dirty="0" smtClean="0"/>
            </a:br>
            <a:r>
              <a:rPr lang="en-US" sz="2400" dirty="0"/>
              <a:t>M</a:t>
            </a:r>
            <a:r>
              <a:rPr lang="en-US" sz="2400" dirty="0" smtClean="0"/>
              <a:t> </a:t>
            </a:r>
            <a:r>
              <a:rPr lang="en-US" sz="2400" dirty="0" smtClean="0"/>
              <a:t>re-sent to all nodes in each iteration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3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Broadcast Variables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val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data = 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spark.textFile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(...).</a:t>
            </a:r>
            <a:r>
              <a:rPr lang="en-US" sz="1900" dirty="0" err="1" smtClean="0">
                <a:solidFill>
                  <a:srgbClr val="3366FF"/>
                </a:solidFill>
                <a:latin typeface="Lucida Console"/>
                <a:ea typeface="Lucida Console"/>
                <a:cs typeface="Lucida Console"/>
              </a:rPr>
              <a:t>map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(</a:t>
            </a:r>
            <a:r>
              <a:rPr lang="en-US" sz="1900" dirty="0" err="1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readPoint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).</a:t>
            </a:r>
            <a:r>
              <a:rPr lang="en-US" sz="1900" dirty="0" err="1" smtClean="0">
                <a:solidFill>
                  <a:srgbClr val="3366FF"/>
                </a:solidFill>
                <a:latin typeface="Lucida Console"/>
                <a:ea typeface="Lucida Console"/>
                <a:cs typeface="Lucida Console"/>
              </a:rPr>
              <a:t>cache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()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1900" dirty="0" smtClean="0">
              <a:latin typeface="Lucida Console"/>
              <a:ea typeface="Lucida Console"/>
              <a:cs typeface="Lucida Console"/>
            </a:endParaRPr>
          </a:p>
          <a:p>
            <a:pPr>
              <a:spcBef>
                <a:spcPct val="0"/>
              </a:spcBef>
              <a:buNone/>
            </a:pPr>
            <a:r>
              <a:rPr lang="en-US" sz="1900" dirty="0">
                <a:latin typeface="Lucida Console"/>
                <a:ea typeface="Lucida Console"/>
                <a:cs typeface="Lucida Console"/>
              </a:rPr>
              <a:t>// Random 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Projection</a:t>
            </a:r>
            <a:endParaRPr lang="en-US" sz="1900" dirty="0" smtClean="0">
              <a:latin typeface="Lucida Console"/>
              <a:ea typeface="Lucida Console"/>
              <a:cs typeface="Lucida Console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 smtClean="0">
                <a:solidFill>
                  <a:srgbClr val="00B0F0"/>
                </a:solidFill>
                <a:latin typeface="Lucida Console"/>
                <a:ea typeface="Lucida Console"/>
                <a:cs typeface="Lucida Console"/>
              </a:rPr>
              <a:t>Val M = </a:t>
            </a:r>
            <a:r>
              <a:rPr lang="en-US" sz="1900" dirty="0" err="1" smtClean="0">
                <a:solidFill>
                  <a:srgbClr val="00B0F0"/>
                </a:solidFill>
                <a:latin typeface="Lucida Console"/>
                <a:ea typeface="Lucida Console"/>
                <a:cs typeface="Lucida Console"/>
              </a:rPr>
              <a:t>spark.broadcast</a:t>
            </a:r>
            <a:r>
              <a:rPr lang="en-US" sz="1900" dirty="0" smtClean="0">
                <a:solidFill>
                  <a:srgbClr val="00B0F0"/>
                </a:solidFill>
                <a:latin typeface="Lucida Console"/>
                <a:ea typeface="Lucida Console"/>
                <a:cs typeface="Lucida Console"/>
              </a:rPr>
              <a:t>(</a:t>
            </a:r>
            <a:r>
              <a:rPr lang="en-US" sz="1900" dirty="0" err="1" smtClean="0">
                <a:solidFill>
                  <a:srgbClr val="00B0F0"/>
                </a:solidFill>
                <a:latin typeface="Lucida Console"/>
                <a:ea typeface="Lucida Console"/>
                <a:cs typeface="Lucida Console"/>
              </a:rPr>
              <a:t>Matrix.random</a:t>
            </a:r>
            <a:r>
              <a:rPr lang="en-US" sz="1900" dirty="0" smtClean="0">
                <a:solidFill>
                  <a:srgbClr val="00B0F0"/>
                </a:solidFill>
                <a:latin typeface="Lucida Console"/>
                <a:ea typeface="Lucida Console"/>
                <a:cs typeface="Lucida Console"/>
              </a:rPr>
              <a:t>(N))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1900" dirty="0" smtClean="0">
              <a:latin typeface="Lucida Console"/>
              <a:ea typeface="Lucida Console"/>
              <a:cs typeface="Lucida Console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var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w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= 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Vector.random(D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1900" dirty="0" smtClean="0">
              <a:latin typeface="Lucida Console"/>
              <a:ea typeface="Lucida Console"/>
              <a:cs typeface="Lucida Console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for (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i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&lt;- 1 to ITERATIONS)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 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val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gradient = 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data.</a:t>
            </a:r>
            <a:r>
              <a:rPr lang="en-US" sz="1900" dirty="0" err="1" smtClean="0">
                <a:solidFill>
                  <a:srgbClr val="3366FF"/>
                </a:solidFill>
                <a:latin typeface="Lucida Console"/>
                <a:ea typeface="Lucida Console"/>
                <a:cs typeface="Lucida Console"/>
              </a:rPr>
              <a:t>map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(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p =&gt;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    (1 / (1 + </a:t>
            </a:r>
            <a:r>
              <a:rPr lang="en-US" sz="1900" dirty="0" err="1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exp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(-p.y*(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w.dot(p.x.dot(</a:t>
            </a:r>
            <a:r>
              <a:rPr lang="en-US" sz="1900" dirty="0" err="1" smtClean="0">
                <a:solidFill>
                  <a:srgbClr val="00B0F0"/>
                </a:solidFill>
                <a:latin typeface="Lucida Console"/>
                <a:ea typeface="Lucida Console"/>
                <a:cs typeface="Lucida Console"/>
              </a:rPr>
              <a:t>M.value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)))) 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- 1) 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	* </a:t>
            </a:r>
            <a:r>
              <a:rPr lang="en-US" sz="1900" dirty="0" err="1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p.y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 * </a:t>
            </a:r>
            <a:r>
              <a:rPr lang="en-US" sz="1900" dirty="0" err="1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p.x</a:t>
            </a:r>
            <a:endParaRPr lang="en-US" sz="1900" dirty="0" smtClean="0">
              <a:solidFill>
                <a:srgbClr val="FF0080"/>
              </a:solidFill>
              <a:latin typeface="Lucida Console"/>
              <a:ea typeface="Lucida Console"/>
              <a:cs typeface="Lucida Console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  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).</a:t>
            </a:r>
            <a:r>
              <a:rPr lang="en-US" sz="1900" dirty="0" smtClean="0">
                <a:solidFill>
                  <a:srgbClr val="3366FF"/>
                </a:solidFill>
                <a:latin typeface="Lucida Console"/>
                <a:ea typeface="Lucida Console"/>
                <a:cs typeface="Lucida Console"/>
              </a:rPr>
              <a:t>reduce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(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ea typeface="Lucida Console"/>
                <a:cs typeface="Lucida Console"/>
              </a:rPr>
              <a:t>_ + _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 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w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-= gradient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}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1900" dirty="0" smtClean="0">
              <a:latin typeface="Lucida Console"/>
              <a:ea typeface="Lucida Console"/>
              <a:cs typeface="Lucida Console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println("Final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 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w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: " + </a:t>
            </a:r>
            <a:r>
              <a:rPr lang="en-US" sz="1900" dirty="0" err="1" smtClean="0">
                <a:latin typeface="Lucida Console"/>
                <a:ea typeface="Lucida Console"/>
                <a:cs typeface="Lucida Console"/>
              </a:rPr>
              <a:t>w</a:t>
            </a:r>
            <a:r>
              <a:rPr lang="en-US" sz="1900" dirty="0" smtClean="0">
                <a:latin typeface="Lucida Console"/>
                <a:ea typeface="Lucida Console"/>
                <a:cs typeface="Lucida Console"/>
              </a:rPr>
              <a:t>)</a:t>
            </a:r>
          </a:p>
        </p:txBody>
      </p:sp>
      <p:grpSp>
        <p:nvGrpSpPr>
          <p:cNvPr id="7" name="Group 4"/>
          <p:cNvGrpSpPr/>
          <p:nvPr/>
        </p:nvGrpSpPr>
        <p:grpSpPr>
          <a:xfrm>
            <a:off x="6858000" y="2133600"/>
            <a:ext cx="2209800" cy="1676400"/>
            <a:chOff x="6781800" y="3429000"/>
            <a:chExt cx="2209800" cy="1676400"/>
          </a:xfrm>
        </p:grpSpPr>
        <p:cxnSp>
          <p:nvCxnSpPr>
            <p:cNvPr id="8" name="Straight Arrow Connector 7"/>
            <p:cNvCxnSpPr/>
            <p:nvPr/>
          </p:nvCxnSpPr>
          <p:spPr>
            <a:xfrm rot="10800000">
              <a:off x="6781800" y="4038600"/>
              <a:ext cx="609602" cy="153988"/>
            </a:xfrm>
            <a:prstGeom prst="straightConnector1">
              <a:avLst/>
            </a:prstGeom>
            <a:ln w="762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stealth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Alternate Process 5"/>
            <p:cNvSpPr/>
            <p:nvPr/>
          </p:nvSpPr>
          <p:spPr>
            <a:xfrm>
              <a:off x="7391400" y="3429000"/>
              <a:ext cx="1600200" cy="1676400"/>
            </a:xfrm>
            <a:prstGeom prst="flowChartAlternateProcess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b="1" dirty="0" smtClean="0"/>
                <a:t>Solution: </a:t>
              </a:r>
              <a:r>
                <a:rPr lang="en-US" sz="2400" dirty="0" smtClean="0"/>
                <a:t>mark </a:t>
              </a:r>
              <a:r>
                <a:rPr lang="en-US" sz="2400" dirty="0" smtClean="0"/>
                <a:t>M </a:t>
              </a:r>
              <a:r>
                <a:rPr lang="en-US" sz="2400" dirty="0" smtClean="0"/>
                <a:t>as broadcast variable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7547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 smtClean="0"/>
              <a:t>Other RDD Operations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254488"/>
              </p:ext>
            </p:extLst>
          </p:nvPr>
        </p:nvGraphicFramePr>
        <p:xfrm>
          <a:off x="457200" y="1981200"/>
          <a:ext cx="8229600" cy="422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5600"/>
                <a:gridCol w="2590800"/>
                <a:gridCol w="2743200"/>
              </a:tblGrid>
              <a:tr h="24791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+mj-lt"/>
                        </a:rPr>
                        <a:t>Transformations</a:t>
                      </a:r>
                    </a:p>
                    <a:p>
                      <a:pPr algn="ctr"/>
                      <a:r>
                        <a:rPr lang="en-US" sz="2400" dirty="0" smtClean="0">
                          <a:latin typeface="+mj-lt"/>
                        </a:rPr>
                        <a:t>(define a new RDD)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+mj-lt"/>
                          <a:cs typeface="Corbel"/>
                        </a:rPr>
                        <a:t>map</a:t>
                      </a:r>
                    </a:p>
                    <a:p>
                      <a:pPr algn="ctr"/>
                      <a:r>
                        <a:rPr lang="en-US" sz="2400" dirty="0" smtClean="0">
                          <a:latin typeface="+mj-lt"/>
                          <a:cs typeface="Corbel"/>
                        </a:rPr>
                        <a:t>filter</a:t>
                      </a:r>
                    </a:p>
                    <a:p>
                      <a:pPr algn="ctr"/>
                      <a:r>
                        <a:rPr lang="en-US" sz="2400" dirty="0" smtClean="0">
                          <a:latin typeface="+mj-lt"/>
                          <a:cs typeface="Corbel"/>
                        </a:rPr>
                        <a:t>sample</a:t>
                      </a:r>
                    </a:p>
                    <a:p>
                      <a:pPr algn="ctr"/>
                      <a:r>
                        <a:rPr lang="en-US" sz="2400" dirty="0" err="1" smtClean="0">
                          <a:latin typeface="+mj-lt"/>
                          <a:cs typeface="Corbel"/>
                        </a:rPr>
                        <a:t>groupByKey</a:t>
                      </a:r>
                      <a:endParaRPr lang="en-US" sz="2400" dirty="0" smtClean="0">
                        <a:latin typeface="+mj-lt"/>
                        <a:cs typeface="Corbel"/>
                      </a:endParaRPr>
                    </a:p>
                    <a:p>
                      <a:pPr algn="ctr"/>
                      <a:r>
                        <a:rPr lang="en-US" sz="2400" dirty="0" err="1" smtClean="0">
                          <a:latin typeface="+mj-lt"/>
                          <a:cs typeface="Corbel"/>
                        </a:rPr>
                        <a:t>reduceByKey</a:t>
                      </a:r>
                      <a:endParaRPr lang="en-US" sz="2400" dirty="0" smtClean="0">
                        <a:latin typeface="+mj-lt"/>
                        <a:cs typeface="Corbel"/>
                      </a:endParaRPr>
                    </a:p>
                    <a:p>
                      <a:pPr algn="ctr"/>
                      <a:r>
                        <a:rPr lang="en-US" sz="2400" dirty="0" err="1" smtClean="0">
                          <a:latin typeface="+mj-lt"/>
                          <a:cs typeface="Corbel"/>
                        </a:rPr>
                        <a:t>cogroup</a:t>
                      </a:r>
                      <a:endParaRPr lang="en-US" sz="2400" dirty="0" smtClean="0">
                        <a:latin typeface="+mj-lt"/>
                        <a:cs typeface="Corbe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+mj-lt"/>
                          <a:cs typeface="Corbel"/>
                        </a:rPr>
                        <a:t>flatMap</a:t>
                      </a:r>
                      <a:endParaRPr lang="en-US" sz="2400" dirty="0" smtClean="0">
                        <a:latin typeface="+mj-lt"/>
                        <a:cs typeface="Corbel"/>
                      </a:endParaRPr>
                    </a:p>
                    <a:p>
                      <a:pPr algn="ctr"/>
                      <a:r>
                        <a:rPr lang="en-US" sz="2400" dirty="0" smtClean="0">
                          <a:latin typeface="+mj-lt"/>
                          <a:cs typeface="Corbel"/>
                        </a:rPr>
                        <a:t>union</a:t>
                      </a:r>
                    </a:p>
                    <a:p>
                      <a:pPr algn="ctr"/>
                      <a:r>
                        <a:rPr lang="en-US" sz="2400" dirty="0" smtClean="0">
                          <a:latin typeface="+mj-lt"/>
                          <a:cs typeface="Corbel"/>
                        </a:rPr>
                        <a:t>join</a:t>
                      </a:r>
                    </a:p>
                    <a:p>
                      <a:pPr algn="ctr"/>
                      <a:r>
                        <a:rPr lang="en-US" sz="2400" dirty="0" smtClean="0">
                          <a:latin typeface="+mj-lt"/>
                          <a:cs typeface="Corbel"/>
                        </a:rPr>
                        <a:t>cross</a:t>
                      </a:r>
                      <a:br>
                        <a:rPr lang="en-US" sz="2400" dirty="0" smtClean="0">
                          <a:latin typeface="+mj-lt"/>
                          <a:cs typeface="Corbel"/>
                        </a:rPr>
                      </a:br>
                      <a:r>
                        <a:rPr lang="en-US" sz="2400" dirty="0" err="1" smtClean="0">
                          <a:latin typeface="+mj-lt"/>
                          <a:cs typeface="Corbel"/>
                        </a:rPr>
                        <a:t>mapValues</a:t>
                      </a:r>
                      <a:endParaRPr lang="en-US" sz="2400" dirty="0" smtClean="0">
                        <a:latin typeface="+mj-lt"/>
                        <a:cs typeface="Corbel"/>
                      </a:endParaRPr>
                    </a:p>
                    <a:p>
                      <a:pPr algn="ctr"/>
                      <a:r>
                        <a:rPr lang="en-US" sz="2400" dirty="0" smtClean="0">
                          <a:latin typeface="+mj-lt"/>
                          <a:cs typeface="Corbel"/>
                        </a:rPr>
                        <a:t>...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423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+mj-lt"/>
                        </a:rPr>
                        <a:t>Actions</a:t>
                      </a:r>
                    </a:p>
                    <a:p>
                      <a:pPr algn="ctr"/>
                      <a:r>
                        <a:rPr lang="en-US" sz="2400" dirty="0" smtClean="0">
                          <a:latin typeface="+mj-lt"/>
                        </a:rPr>
                        <a:t>(output</a:t>
                      </a:r>
                      <a:r>
                        <a:rPr lang="en-US" sz="2400" baseline="0" dirty="0" smtClean="0">
                          <a:latin typeface="+mj-lt"/>
                        </a:rPr>
                        <a:t> </a:t>
                      </a:r>
                      <a:r>
                        <a:rPr lang="en-US" sz="2400" dirty="0" smtClean="0">
                          <a:latin typeface="+mj-lt"/>
                        </a:rPr>
                        <a:t>a result)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+mj-lt"/>
                          <a:cs typeface="Corbel"/>
                        </a:rPr>
                        <a:t>collect</a:t>
                      </a:r>
                    </a:p>
                    <a:p>
                      <a:pPr algn="ctr"/>
                      <a:r>
                        <a:rPr lang="en-US" sz="2400" dirty="0" smtClean="0">
                          <a:latin typeface="+mj-lt"/>
                          <a:cs typeface="Corbel"/>
                        </a:rPr>
                        <a:t>reduce</a:t>
                      </a:r>
                    </a:p>
                    <a:p>
                      <a:pPr algn="ctr"/>
                      <a:r>
                        <a:rPr lang="en-US" sz="2400" dirty="0" smtClean="0">
                          <a:latin typeface="+mj-lt"/>
                          <a:cs typeface="Corbel"/>
                        </a:rPr>
                        <a:t>take</a:t>
                      </a:r>
                      <a:br>
                        <a:rPr lang="en-US" sz="2400" dirty="0" smtClean="0">
                          <a:latin typeface="+mj-lt"/>
                          <a:cs typeface="Corbel"/>
                        </a:rPr>
                      </a:br>
                      <a:r>
                        <a:rPr lang="en-US" sz="2400" dirty="0" smtClean="0">
                          <a:latin typeface="+mj-lt"/>
                          <a:cs typeface="Corbel"/>
                        </a:rPr>
                        <a:t>fold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+mj-lt"/>
                          <a:cs typeface="Corbel"/>
                        </a:rPr>
                        <a:t>count</a:t>
                      </a:r>
                    </a:p>
                    <a:p>
                      <a:pPr algn="ctr"/>
                      <a:r>
                        <a:rPr lang="en-US" sz="2400" dirty="0" err="1" smtClean="0">
                          <a:latin typeface="+mj-lt"/>
                          <a:cs typeface="Corbel"/>
                        </a:rPr>
                        <a:t>saveAsTextFile</a:t>
                      </a:r>
                      <a:endParaRPr lang="en-US" sz="2400" dirty="0" smtClean="0">
                        <a:latin typeface="+mj-lt"/>
                        <a:cs typeface="Corbel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latin typeface="+mj-lt"/>
                          <a:cs typeface="Corbel"/>
                        </a:rPr>
                        <a:t>saveAsHadoopFile</a:t>
                      </a:r>
                      <a:endParaRPr lang="en-US" sz="2400" dirty="0" smtClean="0">
                        <a:latin typeface="+mj-lt"/>
                        <a:cs typeface="Corbel"/>
                      </a:endParaRPr>
                    </a:p>
                    <a:p>
                      <a:pPr algn="ctr"/>
                      <a:r>
                        <a:rPr lang="en-US" sz="2400" dirty="0" smtClean="0">
                          <a:latin typeface="+mj-lt"/>
                          <a:cs typeface="Corbel"/>
                        </a:rPr>
                        <a:t>...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36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ertical Text Placeholder 2"/>
          <p:cNvSpPr txBox="1">
            <a:spLocks/>
          </p:cNvSpPr>
          <p:nvPr/>
        </p:nvSpPr>
        <p:spPr bwMode="auto">
          <a:xfrm>
            <a:off x="455054" y="990600"/>
            <a:ext cx="7620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 err="1" smtClean="0">
                <a:latin typeface="Lucida Console"/>
                <a:cs typeface="Lucida Console"/>
              </a:rPr>
              <a:t>JavaRDD</a:t>
            </a:r>
            <a:r>
              <a:rPr lang="en-US" sz="2100" dirty="0" smtClean="0">
                <a:latin typeface="Lucida Console"/>
                <a:cs typeface="Lucida Console"/>
              </a:rPr>
              <a:t>&lt;String&gt; lines = </a:t>
            </a:r>
            <a:r>
              <a:rPr lang="en-US" sz="2100" dirty="0" err="1" smtClean="0">
                <a:latin typeface="Lucida Console"/>
                <a:cs typeface="Lucida Console"/>
              </a:rPr>
              <a:t>sc.textFile</a:t>
            </a:r>
            <a:r>
              <a:rPr lang="en-US" sz="2100" dirty="0" smtClean="0">
                <a:latin typeface="Lucida Console"/>
                <a:cs typeface="Lucida Console"/>
              </a:rPr>
              <a:t>(...);</a:t>
            </a:r>
            <a:br>
              <a:rPr lang="en-US" sz="2100" dirty="0" smtClean="0">
                <a:latin typeface="Lucida Console"/>
                <a:cs typeface="Lucida Console"/>
              </a:rPr>
            </a:br>
            <a:r>
              <a:rPr lang="en-US" sz="2100" dirty="0" err="1" smtClean="0">
                <a:latin typeface="Lucida Console"/>
                <a:cs typeface="Lucida Console"/>
              </a:rPr>
              <a:t>lines.</a:t>
            </a:r>
            <a:r>
              <a:rPr lang="en-US" sz="2100" dirty="0" err="1" smtClean="0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2100" dirty="0" smtClean="0">
                <a:latin typeface="Lucida Console"/>
                <a:cs typeface="Lucida Console"/>
              </a:rPr>
              <a:t>(</a:t>
            </a:r>
            <a:r>
              <a:rPr lang="en-US" sz="2100" b="1" dirty="0" smtClean="0">
                <a:latin typeface="Lucida Console"/>
                <a:cs typeface="Lucida Console"/>
              </a:rPr>
              <a:t>new</a:t>
            </a:r>
            <a:r>
              <a:rPr lang="en-US" sz="2100" dirty="0" smtClean="0">
                <a:latin typeface="Lucida Console"/>
                <a:cs typeface="Lucida Console"/>
              </a:rPr>
              <a:t> Function&lt;String, Boolean&gt;() {</a:t>
            </a:r>
            <a:br>
              <a:rPr lang="en-US" sz="2100" dirty="0" smtClean="0">
                <a:latin typeface="Lucida Console"/>
                <a:cs typeface="Lucida Console"/>
              </a:rPr>
            </a:br>
            <a:r>
              <a:rPr lang="en-US" sz="2100" dirty="0" smtClean="0">
                <a:latin typeface="Lucida Console"/>
                <a:cs typeface="Lucida Console"/>
              </a:rPr>
              <a:t>  Boolean call(String s) {</a:t>
            </a:r>
            <a:br>
              <a:rPr lang="en-US" sz="2100" dirty="0" smtClean="0">
                <a:latin typeface="Lucida Console"/>
                <a:cs typeface="Lucida Console"/>
              </a:rPr>
            </a:br>
            <a:r>
              <a:rPr lang="en-US" sz="2100" dirty="0" smtClean="0">
                <a:latin typeface="Lucida Console"/>
                <a:cs typeface="Lucida Console"/>
              </a:rPr>
              <a:t>    </a:t>
            </a:r>
            <a:r>
              <a:rPr lang="en-US" sz="2100" b="1" dirty="0" smtClean="0">
                <a:latin typeface="Lucida Console"/>
                <a:cs typeface="Lucida Console"/>
              </a:rPr>
              <a:t>return</a:t>
            </a:r>
            <a:r>
              <a:rPr lang="en-US" sz="2100" dirty="0" smtClean="0">
                <a:latin typeface="Lucida Console"/>
                <a:cs typeface="Lucida Console"/>
              </a:rPr>
              <a:t> </a:t>
            </a:r>
            <a:r>
              <a:rPr lang="en-US" sz="2100" dirty="0" err="1" smtClean="0">
                <a:latin typeface="Lucida Console"/>
                <a:cs typeface="Lucida Console"/>
              </a:rPr>
              <a:t>s.contains</a:t>
            </a:r>
            <a:r>
              <a:rPr lang="en-US" sz="2100" dirty="0" smtClean="0">
                <a:latin typeface="Lucida Console"/>
                <a:cs typeface="Lucida Console"/>
              </a:rPr>
              <a:t>(</a:t>
            </a:r>
            <a:r>
              <a:rPr lang="en-US" sz="2100" dirty="0" smtClean="0">
                <a:solidFill>
                  <a:srgbClr val="000090"/>
                </a:solidFill>
                <a:latin typeface="Lucida Console"/>
                <a:cs typeface="Lucida Console"/>
              </a:rPr>
              <a:t>“error”</a:t>
            </a:r>
            <a:r>
              <a:rPr lang="en-US" sz="2100" dirty="0" smtClean="0">
                <a:latin typeface="Lucida Console"/>
                <a:cs typeface="Lucida Console"/>
              </a:rPr>
              <a:t>);</a:t>
            </a:r>
            <a:br>
              <a:rPr lang="en-US" sz="2100" dirty="0" smtClean="0">
                <a:latin typeface="Lucida Console"/>
                <a:cs typeface="Lucida Console"/>
              </a:rPr>
            </a:br>
            <a:r>
              <a:rPr lang="en-US" sz="2100" dirty="0" smtClean="0">
                <a:latin typeface="Lucida Console"/>
                <a:cs typeface="Lucida Console"/>
              </a:rPr>
              <a:t>  }</a:t>
            </a:r>
            <a:br>
              <a:rPr lang="en-US" sz="2100" dirty="0" smtClean="0">
                <a:latin typeface="Lucida Console"/>
                <a:cs typeface="Lucida Console"/>
              </a:rPr>
            </a:br>
            <a:r>
              <a:rPr lang="en-US" sz="2100" dirty="0" smtClean="0">
                <a:latin typeface="Lucida Console"/>
                <a:cs typeface="Lucida Console"/>
              </a:rPr>
              <a:t>}).</a:t>
            </a:r>
            <a:r>
              <a:rPr lang="en-US" sz="2100" dirty="0" smtClean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2100" dirty="0" smtClean="0">
                <a:latin typeface="Lucida Console"/>
                <a:cs typeface="Lucida Console"/>
              </a:rPr>
              <a:t>();</a:t>
            </a:r>
          </a:p>
        </p:txBody>
      </p:sp>
      <p:sp>
        <p:nvSpPr>
          <p:cNvPr id="3" name="Rectangle 2"/>
          <p:cNvSpPr/>
          <p:nvPr/>
        </p:nvSpPr>
        <p:spPr>
          <a:xfrm>
            <a:off x="540133" y="462498"/>
            <a:ext cx="31936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Java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540133" y="3693349"/>
            <a:ext cx="7765667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2100" dirty="0">
              <a:solidFill>
                <a:prstClr val="black"/>
              </a:solidFill>
              <a:latin typeface="Lucida Console"/>
              <a:cs typeface="Lucida Console"/>
            </a:endParaRPr>
          </a:p>
          <a:p>
            <a:pPr lvl="0"/>
            <a:r>
              <a:rPr lang="en-US" sz="2000" dirty="0">
                <a:solidFill>
                  <a:prstClr val="black"/>
                </a:solidFill>
                <a:latin typeface="Lucida Console"/>
                <a:cs typeface="Lucida Console"/>
              </a:rPr>
              <a:t>lines = </a:t>
            </a:r>
            <a:r>
              <a:rPr lang="en-US" sz="2000" dirty="0" err="1">
                <a:solidFill>
                  <a:prstClr val="black"/>
                </a:solidFill>
                <a:latin typeface="Lucida Console"/>
                <a:cs typeface="Lucida Console"/>
              </a:rPr>
              <a:t>sc.textFile</a:t>
            </a:r>
            <a:r>
              <a:rPr lang="en-US" sz="2000" dirty="0">
                <a:solidFill>
                  <a:prstClr val="black"/>
                </a:solidFill>
                <a:latin typeface="Lucida Console"/>
                <a:cs typeface="Lucida Console"/>
              </a:rPr>
              <a:t>(...)</a:t>
            </a:r>
            <a:br>
              <a:rPr lang="en-US" sz="2000" dirty="0">
                <a:solidFill>
                  <a:prstClr val="black"/>
                </a:solidFill>
                <a:latin typeface="Lucida Console"/>
                <a:cs typeface="Lucida Console"/>
              </a:rPr>
            </a:br>
            <a:r>
              <a:rPr lang="en-US" sz="2000" dirty="0" err="1">
                <a:solidFill>
                  <a:prstClr val="black"/>
                </a:solidFill>
                <a:latin typeface="Lucida Console"/>
                <a:cs typeface="Lucida Console"/>
              </a:rPr>
              <a:t>lines.</a:t>
            </a:r>
            <a:r>
              <a:rPr lang="en-US" sz="2000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20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2000" dirty="0">
                <a:solidFill>
                  <a:srgbClr val="FF0080"/>
                </a:solidFill>
                <a:latin typeface="Lucida Console"/>
                <a:cs typeface="Lucida Console"/>
              </a:rPr>
              <a:t>lambda x: “error” in x</a:t>
            </a:r>
            <a:r>
              <a:rPr lang="en-US" sz="2000" dirty="0">
                <a:solidFill>
                  <a:prstClr val="black"/>
                </a:solidFill>
                <a:latin typeface="Lucida Console"/>
                <a:cs typeface="Lucida Console"/>
              </a:rPr>
              <a:t>).count</a:t>
            </a:r>
            <a:r>
              <a:rPr lang="en-US" sz="2000" dirty="0" smtClean="0">
                <a:solidFill>
                  <a:prstClr val="black"/>
                </a:solidFill>
                <a:latin typeface="Lucida Console"/>
                <a:cs typeface="Lucida Console"/>
              </a:rPr>
              <a:t>()</a:t>
            </a:r>
            <a:endParaRPr lang="en-US" sz="2000" dirty="0">
              <a:solidFill>
                <a:prstClr val="black"/>
              </a:solidFill>
              <a:latin typeface="Lucida Console"/>
              <a:cs typeface="Lucida Console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0133" y="3350449"/>
            <a:ext cx="13179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Python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1257" y="5257800"/>
            <a:ext cx="7924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2000" dirty="0">
              <a:solidFill>
                <a:prstClr val="black"/>
              </a:solidFill>
              <a:latin typeface="Lucida Console"/>
              <a:cs typeface="Lucida Console"/>
            </a:endParaRPr>
          </a:p>
          <a:p>
            <a:pPr lvl="0"/>
            <a:r>
              <a:rPr lang="en-US" sz="2000" dirty="0">
                <a:solidFill>
                  <a:prstClr val="black"/>
                </a:solidFill>
                <a:latin typeface="Lucida Console"/>
                <a:cs typeface="Lucida Console"/>
              </a:rPr>
              <a:t>lines </a:t>
            </a:r>
            <a:r>
              <a:rPr lang="en-US" sz="2000" dirty="0">
                <a:solidFill>
                  <a:prstClr val="black"/>
                </a:solidFill>
                <a:latin typeface="Lucida Console"/>
                <a:cs typeface="Lucida Console"/>
                <a:sym typeface="Wingdings" panose="05000000000000000000" pitchFamily="2" charset="2"/>
              </a:rPr>
              <a:t></a:t>
            </a:r>
            <a:r>
              <a:rPr lang="en-US" sz="20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Lucida Console"/>
                <a:cs typeface="Lucida Console"/>
              </a:rPr>
              <a:t>textFile</a:t>
            </a:r>
            <a:r>
              <a:rPr lang="en-US" sz="20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Lucida Console"/>
                <a:cs typeface="Lucida Console"/>
              </a:rPr>
              <a:t>sc</a:t>
            </a:r>
            <a:r>
              <a:rPr lang="en-US" sz="2000" dirty="0">
                <a:solidFill>
                  <a:prstClr val="black"/>
                </a:solidFill>
                <a:latin typeface="Lucida Console"/>
                <a:cs typeface="Lucida Console"/>
              </a:rPr>
              <a:t>, ...)</a:t>
            </a:r>
            <a:br>
              <a:rPr lang="en-US" sz="2000" dirty="0">
                <a:solidFill>
                  <a:prstClr val="black"/>
                </a:solidFill>
                <a:latin typeface="Lucida Console"/>
                <a:cs typeface="Lucida Console"/>
              </a:rPr>
            </a:br>
            <a:r>
              <a:rPr lang="en-US" sz="2000" dirty="0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2000" dirty="0">
                <a:solidFill>
                  <a:prstClr val="black"/>
                </a:solidFill>
                <a:latin typeface="Lucida Console"/>
                <a:cs typeface="Lucida Console"/>
              </a:rPr>
              <a:t>(lines, </a:t>
            </a:r>
            <a:r>
              <a:rPr lang="en-US" sz="2000" dirty="0">
                <a:solidFill>
                  <a:srgbClr val="FF0080"/>
                </a:solidFill>
                <a:latin typeface="Lucida Console"/>
                <a:cs typeface="Lucida Console"/>
              </a:rPr>
              <a:t>function(x) </a:t>
            </a:r>
            <a:r>
              <a:rPr lang="en-US" sz="2000" dirty="0" err="1">
                <a:solidFill>
                  <a:srgbClr val="FF0080"/>
                </a:solidFill>
                <a:latin typeface="Lucida Console"/>
                <a:cs typeface="Lucida Console"/>
              </a:rPr>
              <a:t>grepl</a:t>
            </a:r>
            <a:r>
              <a:rPr lang="en-US" sz="2000" dirty="0">
                <a:solidFill>
                  <a:srgbClr val="FF0080"/>
                </a:solidFill>
                <a:latin typeface="Lucida Console"/>
                <a:cs typeface="Lucida Console"/>
              </a:rPr>
              <a:t>(“error”, x)</a:t>
            </a:r>
            <a:r>
              <a:rPr lang="en-US" sz="2000" dirty="0">
                <a:solidFill>
                  <a:prstClr val="black"/>
                </a:solidFill>
                <a:latin typeface="Lucida Console"/>
                <a:cs typeface="Lucida Console"/>
              </a:rPr>
              <a:t>)</a:t>
            </a:r>
            <a:endParaRPr lang="en-US" sz="2100" dirty="0">
              <a:solidFill>
                <a:prstClr val="black"/>
              </a:solidFill>
              <a:latin typeface="Lucida Console"/>
              <a:cs typeface="Lucida Consol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0580" y="495300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5622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Job Scheduler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981200"/>
            <a:ext cx="3646178" cy="4304764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sz="2700" dirty="0" smtClean="0">
                <a:ea typeface="ＭＳ Ｐゴシック" charset="-128"/>
                <a:cs typeface="ＭＳ Ｐゴシック" charset="-128"/>
              </a:rPr>
              <a:t>Captures RDD dependency </a:t>
            </a:r>
            <a:r>
              <a:rPr lang="en-US" sz="2700" dirty="0" smtClean="0">
                <a:ea typeface="ＭＳ Ｐゴシック" charset="-128"/>
                <a:cs typeface="ＭＳ Ｐゴシック" charset="-128"/>
              </a:rPr>
              <a:t>graph</a:t>
            </a:r>
          </a:p>
          <a:p>
            <a:pPr marL="0" indent="0">
              <a:buFontTx/>
              <a:buNone/>
            </a:pPr>
            <a:r>
              <a:rPr lang="en-US" sz="2700" dirty="0" smtClean="0">
                <a:ea typeface="ＭＳ Ｐゴシック" charset="-128"/>
                <a:cs typeface="ＭＳ Ｐゴシック" charset="-128"/>
              </a:rPr>
              <a:t>Pipelines </a:t>
            </a:r>
            <a:r>
              <a:rPr lang="en-US" sz="2700" dirty="0" smtClean="0">
                <a:ea typeface="ＭＳ Ｐゴシック" charset="-128"/>
                <a:cs typeface="ＭＳ Ｐゴシック" charset="-128"/>
              </a:rPr>
              <a:t>functions</a:t>
            </a:r>
            <a:br>
              <a:rPr lang="en-US" sz="2700" dirty="0" smtClean="0">
                <a:ea typeface="ＭＳ Ｐゴシック" charset="-128"/>
                <a:cs typeface="ＭＳ Ｐゴシック" charset="-128"/>
              </a:rPr>
            </a:br>
            <a:r>
              <a:rPr lang="en-US" sz="2700" dirty="0" smtClean="0">
                <a:ea typeface="ＭＳ Ｐゴシック" charset="-128"/>
                <a:cs typeface="ＭＳ Ｐゴシック" charset="-128"/>
              </a:rPr>
              <a:t>into “stages”</a:t>
            </a:r>
          </a:p>
          <a:p>
            <a:pPr marL="0" indent="0">
              <a:buFontTx/>
              <a:buNone/>
            </a:pPr>
            <a:r>
              <a:rPr lang="en-US" sz="2700" dirty="0" smtClean="0">
                <a:ea typeface="ＭＳ Ｐゴシック" charset="-128"/>
                <a:cs typeface="ＭＳ Ｐゴシック" charset="-128"/>
              </a:rPr>
              <a:t>Cache-aware for</a:t>
            </a:r>
            <a:br>
              <a:rPr lang="en-US" sz="2700" dirty="0" smtClean="0">
                <a:ea typeface="ＭＳ Ｐゴシック" charset="-128"/>
                <a:cs typeface="ＭＳ Ｐゴシック" charset="-128"/>
              </a:rPr>
            </a:br>
            <a:r>
              <a:rPr lang="en-US" sz="2700" dirty="0" smtClean="0">
                <a:ea typeface="ＭＳ Ｐゴシック" charset="-128"/>
                <a:cs typeface="ＭＳ Ｐゴシック" charset="-128"/>
              </a:rPr>
              <a:t>data reuse &amp; locality</a:t>
            </a:r>
          </a:p>
          <a:p>
            <a:pPr marL="0" indent="0">
              <a:buFontTx/>
              <a:buNone/>
            </a:pPr>
            <a:r>
              <a:rPr lang="en-US" sz="2700" dirty="0" smtClean="0">
                <a:ea typeface="ＭＳ Ｐゴシック" charset="-128"/>
                <a:cs typeface="ＭＳ Ｐゴシック" charset="-128"/>
              </a:rPr>
              <a:t>Partitioning-aware</a:t>
            </a:r>
            <a:br>
              <a:rPr lang="en-US" sz="2700" dirty="0" smtClean="0">
                <a:ea typeface="ＭＳ Ｐゴシック" charset="-128"/>
                <a:cs typeface="ＭＳ Ｐゴシック" charset="-128"/>
              </a:rPr>
            </a:br>
            <a:r>
              <a:rPr lang="en-US" sz="2700" dirty="0" smtClean="0">
                <a:ea typeface="ＭＳ Ｐゴシック" charset="-128"/>
                <a:cs typeface="ＭＳ Ｐゴシック" charset="-128"/>
              </a:rPr>
              <a:t>to avoid shuffles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647778" y="2051448"/>
            <a:ext cx="5151858" cy="3839398"/>
            <a:chOff x="3259082" y="2018851"/>
            <a:chExt cx="5656318" cy="3924749"/>
          </a:xfrm>
        </p:grpSpPr>
        <p:sp>
          <p:nvSpPr>
            <p:cNvPr id="171" name="Rounded Rectangle 170"/>
            <p:cNvSpPr/>
            <p:nvPr/>
          </p:nvSpPr>
          <p:spPr>
            <a:xfrm>
              <a:off x="3259082" y="2018851"/>
              <a:ext cx="5656318" cy="3924749"/>
            </a:xfrm>
            <a:prstGeom prst="roundRect">
              <a:avLst>
                <a:gd name="adj" fmla="val 11363"/>
              </a:avLst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72" name="Rounded Rectangle 171"/>
            <p:cNvSpPr/>
            <p:nvPr/>
          </p:nvSpPr>
          <p:spPr>
            <a:xfrm>
              <a:off x="3423812" y="2166746"/>
              <a:ext cx="1828800" cy="1381095"/>
            </a:xfrm>
            <a:prstGeom prst="roundRect">
              <a:avLst/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73" name="Rounded Rectangle 172"/>
            <p:cNvSpPr/>
            <p:nvPr/>
          </p:nvSpPr>
          <p:spPr>
            <a:xfrm>
              <a:off x="3423812" y="3726445"/>
              <a:ext cx="3901060" cy="2074855"/>
            </a:xfrm>
            <a:prstGeom prst="roundRect">
              <a:avLst/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5039626" y="3878162"/>
              <a:ext cx="591825" cy="803593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5133256" y="3959064"/>
              <a:ext cx="406879" cy="264773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76" name="Rounded Rectangle 175"/>
            <p:cNvSpPr/>
            <p:nvPr/>
          </p:nvSpPr>
          <p:spPr>
            <a:xfrm>
              <a:off x="5133256" y="4322645"/>
              <a:ext cx="406879" cy="264773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5045232" y="4839070"/>
              <a:ext cx="586220" cy="803593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5138861" y="4919972"/>
              <a:ext cx="406879" cy="264773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5138861" y="5283553"/>
              <a:ext cx="406879" cy="264773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80" name="Rounded Rectangle 179"/>
            <p:cNvSpPr/>
            <p:nvPr/>
          </p:nvSpPr>
          <p:spPr>
            <a:xfrm>
              <a:off x="6387251" y="3963700"/>
              <a:ext cx="591825" cy="1528842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6480881" y="4044600"/>
              <a:ext cx="406879" cy="264773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6480881" y="4408182"/>
              <a:ext cx="406879" cy="264773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6480881" y="4767922"/>
              <a:ext cx="406879" cy="264773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6480881" y="5131504"/>
              <a:ext cx="406879" cy="264773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479781" y="2272884"/>
              <a:ext cx="591825" cy="1149898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573411" y="2353785"/>
              <a:ext cx="406879" cy="264773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573411" y="2717367"/>
              <a:ext cx="406879" cy="264773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88" name="Rounded Rectangle 187"/>
            <p:cNvSpPr/>
            <p:nvPr/>
          </p:nvSpPr>
          <p:spPr>
            <a:xfrm>
              <a:off x="4573411" y="3063041"/>
              <a:ext cx="406879" cy="264773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89" name="Rounded Rectangle 188"/>
            <p:cNvSpPr/>
            <p:nvPr/>
          </p:nvSpPr>
          <p:spPr>
            <a:xfrm>
              <a:off x="6387251" y="2278969"/>
              <a:ext cx="591825" cy="1149898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90" name="Rounded Rectangle 189"/>
            <p:cNvSpPr/>
            <p:nvPr/>
          </p:nvSpPr>
          <p:spPr>
            <a:xfrm>
              <a:off x="6480881" y="2359870"/>
              <a:ext cx="406879" cy="264773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91" name="Rounded Rectangle 190"/>
            <p:cNvSpPr/>
            <p:nvPr/>
          </p:nvSpPr>
          <p:spPr>
            <a:xfrm>
              <a:off x="6480881" y="2723452"/>
              <a:ext cx="406879" cy="264773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92" name="Rounded Rectangle 191"/>
            <p:cNvSpPr/>
            <p:nvPr/>
          </p:nvSpPr>
          <p:spPr>
            <a:xfrm>
              <a:off x="6480881" y="3069126"/>
              <a:ext cx="406879" cy="264773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93" name="Rounded Rectangle 192"/>
            <p:cNvSpPr/>
            <p:nvPr/>
          </p:nvSpPr>
          <p:spPr>
            <a:xfrm>
              <a:off x="8156030" y="3225190"/>
              <a:ext cx="591825" cy="1149898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94" name="Rounded Rectangle 193"/>
            <p:cNvSpPr/>
            <p:nvPr/>
          </p:nvSpPr>
          <p:spPr>
            <a:xfrm>
              <a:off x="8249660" y="3306092"/>
              <a:ext cx="406879" cy="264773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95" name="Rounded Rectangle 194"/>
            <p:cNvSpPr/>
            <p:nvPr/>
          </p:nvSpPr>
          <p:spPr>
            <a:xfrm>
              <a:off x="8249660" y="3669674"/>
              <a:ext cx="406879" cy="264773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96" name="Rounded Rectangle 195"/>
            <p:cNvSpPr/>
            <p:nvPr/>
          </p:nvSpPr>
          <p:spPr>
            <a:xfrm>
              <a:off x="8249660" y="4015348"/>
              <a:ext cx="406879" cy="264773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cxnSp>
          <p:nvCxnSpPr>
            <p:cNvPr id="197" name="Straight Arrow Connector 196"/>
            <p:cNvCxnSpPr>
              <a:stCxn id="190" idx="3"/>
              <a:endCxn id="194" idx="1"/>
            </p:cNvCxnSpPr>
            <p:nvPr/>
          </p:nvCxnSpPr>
          <p:spPr>
            <a:xfrm>
              <a:off x="6887760" y="2492257"/>
              <a:ext cx="1361900" cy="946222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198" name="Straight Arrow Connector 197"/>
            <p:cNvCxnSpPr>
              <a:stCxn id="191" idx="3"/>
              <a:endCxn id="195" idx="1"/>
            </p:cNvCxnSpPr>
            <p:nvPr/>
          </p:nvCxnSpPr>
          <p:spPr>
            <a:xfrm>
              <a:off x="6887760" y="2855839"/>
              <a:ext cx="1361900" cy="946222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199" name="Straight Arrow Connector 198"/>
            <p:cNvCxnSpPr>
              <a:stCxn id="192" idx="3"/>
              <a:endCxn id="196" idx="1"/>
            </p:cNvCxnSpPr>
            <p:nvPr/>
          </p:nvCxnSpPr>
          <p:spPr>
            <a:xfrm>
              <a:off x="6887760" y="3201513"/>
              <a:ext cx="1361900" cy="946222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00" name="Straight Arrow Connector 199"/>
            <p:cNvCxnSpPr>
              <a:stCxn id="187" idx="3"/>
              <a:endCxn id="191" idx="1"/>
            </p:cNvCxnSpPr>
            <p:nvPr/>
          </p:nvCxnSpPr>
          <p:spPr>
            <a:xfrm>
              <a:off x="4980290" y="2849754"/>
              <a:ext cx="1500591" cy="6085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01" name="Straight Arrow Connector 200"/>
            <p:cNvCxnSpPr>
              <a:stCxn id="186" idx="3"/>
              <a:endCxn id="190" idx="1"/>
            </p:cNvCxnSpPr>
            <p:nvPr/>
          </p:nvCxnSpPr>
          <p:spPr>
            <a:xfrm>
              <a:off x="4980290" y="2486172"/>
              <a:ext cx="1500591" cy="6085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02" name="Straight Arrow Connector 201"/>
            <p:cNvCxnSpPr>
              <a:stCxn id="176" idx="3"/>
              <a:endCxn id="182" idx="1"/>
            </p:cNvCxnSpPr>
            <p:nvPr/>
          </p:nvCxnSpPr>
          <p:spPr>
            <a:xfrm>
              <a:off x="5540135" y="4455032"/>
              <a:ext cx="940746" cy="8553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03" name="Straight Arrow Connector 202"/>
            <p:cNvCxnSpPr>
              <a:stCxn id="181" idx="3"/>
              <a:endCxn id="194" idx="1"/>
            </p:cNvCxnSpPr>
            <p:nvPr/>
          </p:nvCxnSpPr>
          <p:spPr>
            <a:xfrm flipV="1">
              <a:off x="6887760" y="3438479"/>
              <a:ext cx="1361900" cy="738508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04" name="Straight Arrow Connector 203"/>
            <p:cNvCxnSpPr>
              <a:stCxn id="188" idx="3"/>
              <a:endCxn id="192" idx="1"/>
            </p:cNvCxnSpPr>
            <p:nvPr/>
          </p:nvCxnSpPr>
          <p:spPr>
            <a:xfrm>
              <a:off x="4980290" y="3195428"/>
              <a:ext cx="1500591" cy="6085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05" name="Straight Arrow Connector 204"/>
            <p:cNvCxnSpPr>
              <a:stCxn id="183" idx="3"/>
              <a:endCxn id="194" idx="1"/>
            </p:cNvCxnSpPr>
            <p:nvPr/>
          </p:nvCxnSpPr>
          <p:spPr>
            <a:xfrm flipV="1">
              <a:off x="6887760" y="3438479"/>
              <a:ext cx="1361900" cy="146183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06" name="Straight Arrow Connector 205"/>
            <p:cNvCxnSpPr>
              <a:stCxn id="175" idx="3"/>
              <a:endCxn id="181" idx="1"/>
            </p:cNvCxnSpPr>
            <p:nvPr/>
          </p:nvCxnSpPr>
          <p:spPr>
            <a:xfrm>
              <a:off x="5540135" y="4091451"/>
              <a:ext cx="940746" cy="8553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07" name="Straight Arrow Connector 206"/>
            <p:cNvCxnSpPr>
              <a:stCxn id="178" idx="3"/>
              <a:endCxn id="183" idx="1"/>
            </p:cNvCxnSpPr>
            <p:nvPr/>
          </p:nvCxnSpPr>
          <p:spPr>
            <a:xfrm flipV="1">
              <a:off x="5545740" y="4900309"/>
              <a:ext cx="935141" cy="15204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08" name="Straight Arrow Connector 207"/>
            <p:cNvCxnSpPr>
              <a:stCxn id="179" idx="3"/>
              <a:endCxn id="184" idx="1"/>
            </p:cNvCxnSpPr>
            <p:nvPr/>
          </p:nvCxnSpPr>
          <p:spPr>
            <a:xfrm flipV="1">
              <a:off x="5545740" y="5263891"/>
              <a:ext cx="935141" cy="15204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09" name="Straight Arrow Connector 208"/>
            <p:cNvCxnSpPr>
              <a:stCxn id="181" idx="3"/>
              <a:endCxn id="195" idx="1"/>
            </p:cNvCxnSpPr>
            <p:nvPr/>
          </p:nvCxnSpPr>
          <p:spPr>
            <a:xfrm flipV="1">
              <a:off x="6887760" y="3802061"/>
              <a:ext cx="1361900" cy="374926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10" name="Straight Arrow Connector 209"/>
            <p:cNvCxnSpPr>
              <a:stCxn id="182" idx="3"/>
              <a:endCxn id="195" idx="1"/>
            </p:cNvCxnSpPr>
            <p:nvPr/>
          </p:nvCxnSpPr>
          <p:spPr>
            <a:xfrm flipV="1">
              <a:off x="6887760" y="3802061"/>
              <a:ext cx="1361900" cy="738508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11" name="Straight Arrow Connector 210"/>
            <p:cNvCxnSpPr>
              <a:stCxn id="183" idx="3"/>
              <a:endCxn id="195" idx="1"/>
            </p:cNvCxnSpPr>
            <p:nvPr/>
          </p:nvCxnSpPr>
          <p:spPr>
            <a:xfrm flipV="1">
              <a:off x="6887760" y="3802061"/>
              <a:ext cx="1361900" cy="109824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12" name="Straight Arrow Connector 211"/>
            <p:cNvCxnSpPr>
              <a:stCxn id="184" idx="3"/>
              <a:endCxn id="195" idx="1"/>
            </p:cNvCxnSpPr>
            <p:nvPr/>
          </p:nvCxnSpPr>
          <p:spPr>
            <a:xfrm flipV="1">
              <a:off x="6887760" y="3802061"/>
              <a:ext cx="1361900" cy="146183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13" name="Straight Arrow Connector 212"/>
            <p:cNvCxnSpPr>
              <a:stCxn id="182" idx="3"/>
              <a:endCxn id="194" idx="1"/>
            </p:cNvCxnSpPr>
            <p:nvPr/>
          </p:nvCxnSpPr>
          <p:spPr>
            <a:xfrm flipV="1">
              <a:off x="6887760" y="3438479"/>
              <a:ext cx="1361900" cy="110209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14" name="Straight Arrow Connector 213"/>
            <p:cNvCxnSpPr>
              <a:stCxn id="187" idx="3"/>
              <a:endCxn id="192" idx="1"/>
            </p:cNvCxnSpPr>
            <p:nvPr/>
          </p:nvCxnSpPr>
          <p:spPr>
            <a:xfrm>
              <a:off x="4980290" y="2849754"/>
              <a:ext cx="1500591" cy="35175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15" name="Straight Arrow Connector 214"/>
            <p:cNvCxnSpPr>
              <a:stCxn id="187" idx="3"/>
              <a:endCxn id="190" idx="1"/>
            </p:cNvCxnSpPr>
            <p:nvPr/>
          </p:nvCxnSpPr>
          <p:spPr>
            <a:xfrm flipV="1">
              <a:off x="4980290" y="2492257"/>
              <a:ext cx="1500591" cy="35749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16" name="Straight Arrow Connector 215"/>
            <p:cNvCxnSpPr>
              <a:stCxn id="188" idx="3"/>
              <a:endCxn id="191" idx="1"/>
            </p:cNvCxnSpPr>
            <p:nvPr/>
          </p:nvCxnSpPr>
          <p:spPr>
            <a:xfrm flipV="1">
              <a:off x="4980290" y="2855839"/>
              <a:ext cx="1500591" cy="33958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17" name="Straight Arrow Connector 216"/>
            <p:cNvCxnSpPr>
              <a:stCxn id="186" idx="3"/>
              <a:endCxn id="192" idx="1"/>
            </p:cNvCxnSpPr>
            <p:nvPr/>
          </p:nvCxnSpPr>
          <p:spPr>
            <a:xfrm>
              <a:off x="4980290" y="2486172"/>
              <a:ext cx="1500591" cy="715341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18" name="Straight Arrow Connector 217"/>
            <p:cNvCxnSpPr>
              <a:stCxn id="184" idx="3"/>
              <a:endCxn id="194" idx="1"/>
            </p:cNvCxnSpPr>
            <p:nvPr/>
          </p:nvCxnSpPr>
          <p:spPr>
            <a:xfrm flipV="1">
              <a:off x="6887760" y="3438479"/>
              <a:ext cx="1361900" cy="1825412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19" name="Straight Arrow Connector 218"/>
            <p:cNvCxnSpPr>
              <a:stCxn id="181" idx="3"/>
              <a:endCxn id="196" idx="1"/>
            </p:cNvCxnSpPr>
            <p:nvPr/>
          </p:nvCxnSpPr>
          <p:spPr>
            <a:xfrm flipV="1">
              <a:off x="6887760" y="4147735"/>
              <a:ext cx="1361900" cy="29253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20" name="Straight Arrow Connector 219"/>
            <p:cNvCxnSpPr>
              <a:stCxn id="182" idx="3"/>
              <a:endCxn id="196" idx="1"/>
            </p:cNvCxnSpPr>
            <p:nvPr/>
          </p:nvCxnSpPr>
          <p:spPr>
            <a:xfrm flipV="1">
              <a:off x="6887760" y="4147735"/>
              <a:ext cx="1361900" cy="392834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21" name="Straight Arrow Connector 220"/>
            <p:cNvCxnSpPr>
              <a:stCxn id="183" idx="3"/>
              <a:endCxn id="196" idx="1"/>
            </p:cNvCxnSpPr>
            <p:nvPr/>
          </p:nvCxnSpPr>
          <p:spPr>
            <a:xfrm flipV="1">
              <a:off x="6887760" y="4147735"/>
              <a:ext cx="1361900" cy="752575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22" name="Straight Arrow Connector 221"/>
            <p:cNvCxnSpPr>
              <a:stCxn id="184" idx="3"/>
              <a:endCxn id="196" idx="1"/>
            </p:cNvCxnSpPr>
            <p:nvPr/>
          </p:nvCxnSpPr>
          <p:spPr>
            <a:xfrm flipV="1">
              <a:off x="6887760" y="4147735"/>
              <a:ext cx="1361900" cy="111615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223" name="TextBox 222"/>
            <p:cNvSpPr txBox="1"/>
            <p:nvPr/>
          </p:nvSpPr>
          <p:spPr>
            <a:xfrm>
              <a:off x="7472829" y="4745405"/>
              <a:ext cx="570764" cy="368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cs typeface="Corbel"/>
                </a:rPr>
                <a:t>join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5664808" y="5398364"/>
              <a:ext cx="749489" cy="368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cs typeface="Corbel"/>
                </a:rPr>
                <a:t>union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5273881" y="3209701"/>
              <a:ext cx="1032003" cy="368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cs typeface="Corbel"/>
                </a:rPr>
                <a:t>groupBy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endParaRPr>
            </a:p>
          </p:txBody>
        </p:sp>
        <p:cxnSp>
          <p:nvCxnSpPr>
            <p:cNvPr id="226" name="Straight Arrow Connector 225"/>
            <p:cNvCxnSpPr>
              <a:stCxn id="188" idx="3"/>
              <a:endCxn id="190" idx="1"/>
            </p:cNvCxnSpPr>
            <p:nvPr/>
          </p:nvCxnSpPr>
          <p:spPr>
            <a:xfrm flipV="1">
              <a:off x="4980290" y="2492257"/>
              <a:ext cx="1500591" cy="703171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27" name="Straight Arrow Connector 226"/>
            <p:cNvCxnSpPr>
              <a:stCxn id="186" idx="3"/>
              <a:endCxn id="191" idx="1"/>
            </p:cNvCxnSpPr>
            <p:nvPr/>
          </p:nvCxnSpPr>
          <p:spPr>
            <a:xfrm>
              <a:off x="4980290" y="2486172"/>
              <a:ext cx="1500591" cy="3696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228" name="Rounded Rectangle 227"/>
            <p:cNvSpPr/>
            <p:nvPr/>
          </p:nvSpPr>
          <p:spPr>
            <a:xfrm>
              <a:off x="3810358" y="3878162"/>
              <a:ext cx="591825" cy="803593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3903988" y="3959064"/>
              <a:ext cx="406879" cy="264773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3903988" y="4322645"/>
              <a:ext cx="406879" cy="264773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cxnSp>
          <p:nvCxnSpPr>
            <p:cNvPr id="231" name="Straight Arrow Connector 230"/>
            <p:cNvCxnSpPr>
              <a:stCxn id="229" idx="3"/>
              <a:endCxn id="175" idx="1"/>
            </p:cNvCxnSpPr>
            <p:nvPr/>
          </p:nvCxnSpPr>
          <p:spPr>
            <a:xfrm>
              <a:off x="4310867" y="4091451"/>
              <a:ext cx="82238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32" name="Straight Arrow Connector 231"/>
            <p:cNvCxnSpPr>
              <a:stCxn id="230" idx="3"/>
              <a:endCxn id="176" idx="1"/>
            </p:cNvCxnSpPr>
            <p:nvPr/>
          </p:nvCxnSpPr>
          <p:spPr>
            <a:xfrm>
              <a:off x="4310867" y="4455032"/>
              <a:ext cx="82238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233" name="TextBox 232"/>
            <p:cNvSpPr txBox="1"/>
            <p:nvPr/>
          </p:nvSpPr>
          <p:spPr>
            <a:xfrm>
              <a:off x="4403449" y="4431457"/>
              <a:ext cx="632844" cy="368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cs typeface="Corbel"/>
                </a:rPr>
                <a:t>map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7804438" y="5436923"/>
              <a:ext cx="924573" cy="368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Corbel"/>
                  <a:cs typeface="Corbel"/>
                </a:rPr>
                <a:t>Stage 3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rbel"/>
                <a:cs typeface="Corbel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3528393" y="3127053"/>
              <a:ext cx="923407" cy="368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Corbel"/>
                  <a:cs typeface="Corbel"/>
                </a:rPr>
                <a:t>Stage 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rbel"/>
                <a:cs typeface="Corbel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3599800" y="5373619"/>
              <a:ext cx="938337" cy="368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Corbel"/>
                  <a:cs typeface="Corbel"/>
                </a:rPr>
                <a:t>Stage 2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rbel"/>
                <a:cs typeface="Corbel"/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4099548" y="2157765"/>
              <a:ext cx="405969" cy="368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orbel"/>
                  <a:cs typeface="Corbel"/>
                </a:rPr>
                <a:t>A: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rbel"/>
                <a:cs typeface="Corbel"/>
              </a:endParaRP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5982917" y="2106542"/>
              <a:ext cx="395939" cy="368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orbel"/>
                  <a:cs typeface="Corbel"/>
                </a:rPr>
                <a:t>B: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rbel"/>
                <a:cs typeface="Corbel"/>
              </a:endParaRP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3434378" y="3802881"/>
              <a:ext cx="395006" cy="368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orbel"/>
                  <a:cs typeface="Corbel"/>
                </a:rPr>
                <a:t>C: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rbel"/>
                <a:cs typeface="Corbel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4670131" y="3769620"/>
              <a:ext cx="414486" cy="368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orbel"/>
                  <a:cs typeface="Corbel"/>
                </a:rPr>
                <a:t>D: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rbel"/>
                <a:cs typeface="Corbel"/>
              </a:endParaRP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698710" y="4721660"/>
              <a:ext cx="385908" cy="368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orbel"/>
                  <a:cs typeface="Corbel"/>
                </a:rPr>
                <a:t>E: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rbel"/>
                <a:cs typeface="Corbel"/>
              </a:endParaRP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6039557" y="3760980"/>
              <a:ext cx="374708" cy="368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orbel"/>
                  <a:cs typeface="Corbel"/>
                </a:rPr>
                <a:t>F: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rbel"/>
                <a:cs typeface="Corbel"/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7816768" y="2864847"/>
              <a:ext cx="413786" cy="368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orbel"/>
                  <a:cs typeface="Corbel"/>
                </a:rPr>
                <a:t>G: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rbel"/>
                <a:cs typeface="Corbel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5727837" y="6068644"/>
            <a:ext cx="1897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rPr>
              <a:t>= cached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rPr>
              <a:t> partition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/>
              <a:cs typeface="Corbel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5363573" y="6146303"/>
            <a:ext cx="370591" cy="25622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100000"/>
                  <a:shade val="100000"/>
                  <a:satMod val="130000"/>
                </a:sysClr>
              </a:gs>
              <a:gs pos="100000">
                <a:sysClr val="windowText" lastClr="000000">
                  <a:tint val="50000"/>
                  <a:shade val="100000"/>
                  <a:satMod val="350000"/>
                </a:sysClr>
              </a:gs>
            </a:gsLst>
            <a:lin ang="16200000" scaled="0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4472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Data, Data, Data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7662"/>
            <a:ext cx="5928064" cy="1141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" y="1905000"/>
            <a:ext cx="7467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“…</a:t>
            </a:r>
            <a:r>
              <a:rPr lang="en-US" sz="2800" dirty="0" smtClean="0">
                <a:solidFill>
                  <a:srgbClr val="C00000"/>
                </a:solidFill>
              </a:rPr>
              <a:t>Storage </a:t>
            </a:r>
            <a:r>
              <a:rPr lang="en-US" sz="2800" dirty="0">
                <a:solidFill>
                  <a:srgbClr val="C00000"/>
                </a:solidFill>
              </a:rPr>
              <a:t>space </a:t>
            </a:r>
            <a:r>
              <a:rPr lang="en-US" sz="2800" dirty="0"/>
              <a:t>must be </a:t>
            </a:r>
            <a:r>
              <a:rPr lang="en-US" sz="2800" dirty="0" smtClean="0"/>
              <a:t>used efficiently </a:t>
            </a:r>
            <a:r>
              <a:rPr lang="en-US" sz="2800" dirty="0"/>
              <a:t>to store indices and, optionally, the documents themselves. The indexing system must </a:t>
            </a:r>
            <a:r>
              <a:rPr lang="en-US" sz="2800" dirty="0" smtClean="0"/>
              <a:t>process </a:t>
            </a:r>
            <a:r>
              <a:rPr lang="en-US" sz="2800" dirty="0" smtClean="0">
                <a:solidFill>
                  <a:srgbClr val="C00000"/>
                </a:solidFill>
              </a:rPr>
              <a:t>hundreds </a:t>
            </a:r>
            <a:r>
              <a:rPr lang="en-US" sz="2800" dirty="0">
                <a:solidFill>
                  <a:srgbClr val="C00000"/>
                </a:solidFill>
              </a:rPr>
              <a:t>of gigabytes</a:t>
            </a:r>
            <a:r>
              <a:rPr lang="en-US" sz="2800" dirty="0"/>
              <a:t> of data </a:t>
            </a:r>
            <a:r>
              <a:rPr lang="en-US" sz="2800" dirty="0" smtClean="0"/>
              <a:t>efficiently…”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1851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sz="5000" dirty="0" smtClean="0"/>
              <a:t>Higher-Level Abstractions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382000" cy="422116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SparkStreaming</a:t>
            </a:r>
            <a:r>
              <a:rPr lang="en-US" dirty="0" smtClean="0"/>
              <a:t>: API for streaming data</a:t>
            </a:r>
          </a:p>
          <a:p>
            <a:pPr marL="0" indent="0">
              <a:buNone/>
            </a:pPr>
            <a:r>
              <a:rPr lang="en-US" dirty="0" err="1" smtClean="0"/>
              <a:t>GraphX</a:t>
            </a:r>
            <a:r>
              <a:rPr lang="en-US" dirty="0" smtClean="0"/>
              <a:t>: Graph </a:t>
            </a:r>
            <a:r>
              <a:rPr lang="en-US" dirty="0" smtClean="0"/>
              <a:t>processing model</a:t>
            </a:r>
          </a:p>
          <a:p>
            <a:pPr marL="0" indent="0">
              <a:buNone/>
            </a:pPr>
            <a:r>
              <a:rPr lang="en-US" dirty="0" err="1" smtClean="0"/>
              <a:t>MLLib</a:t>
            </a:r>
            <a:r>
              <a:rPr lang="en-US" dirty="0" smtClean="0"/>
              <a:t>: Machine learning library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Shark: SQL queries</a:t>
            </a:r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752600" y="4066031"/>
            <a:ext cx="6075267" cy="2639569"/>
            <a:chOff x="554133" y="3592563"/>
            <a:chExt cx="6378280" cy="2808237"/>
          </a:xfrm>
        </p:grpSpPr>
        <p:graphicFrame>
          <p:nvGraphicFramePr>
            <p:cNvPr id="9" name="Chart 8"/>
            <p:cNvGraphicFramePr/>
            <p:nvPr>
              <p:extLst>
                <p:ext uri="{D42A27DB-BD31-4B8C-83A1-F6EECF244321}">
                  <p14:modId xmlns:p14="http://schemas.microsoft.com/office/powerpoint/2010/main" val="2934859148"/>
                </p:ext>
              </p:extLst>
            </p:nvPr>
          </p:nvGraphicFramePr>
          <p:xfrm>
            <a:off x="554133" y="3595526"/>
            <a:ext cx="1744131" cy="28052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0" name="Chart 9"/>
            <p:cNvGraphicFramePr/>
            <p:nvPr>
              <p:extLst>
                <p:ext uri="{D42A27DB-BD31-4B8C-83A1-F6EECF244321}">
                  <p14:modId xmlns:p14="http://schemas.microsoft.com/office/powerpoint/2010/main" val="3006102280"/>
                </p:ext>
              </p:extLst>
            </p:nvPr>
          </p:nvGraphicFramePr>
          <p:xfrm>
            <a:off x="2378507" y="3595526"/>
            <a:ext cx="1744131" cy="28052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1" name="Chart 10"/>
            <p:cNvGraphicFramePr/>
            <p:nvPr>
              <p:extLst>
                <p:ext uri="{D42A27DB-BD31-4B8C-83A1-F6EECF244321}">
                  <p14:modId xmlns:p14="http://schemas.microsoft.com/office/powerpoint/2010/main" val="1237817490"/>
                </p:ext>
              </p:extLst>
            </p:nvPr>
          </p:nvGraphicFramePr>
          <p:xfrm>
            <a:off x="4190181" y="3592563"/>
            <a:ext cx="2742232" cy="28052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7453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3468188"/>
            <a:ext cx="3604147" cy="14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900" dirty="0" smtClean="0"/>
              <a:t>~250 in person</a:t>
            </a:r>
          </a:p>
          <a:p>
            <a:pPr marL="0" indent="0">
              <a:buNone/>
            </a:pPr>
            <a:r>
              <a:rPr lang="en-US" sz="2900" dirty="0" smtClean="0"/>
              <a:t>3000 online</a:t>
            </a:r>
            <a:endParaRPr lang="en-US" sz="29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9" r="10982"/>
          <a:stretch/>
        </p:blipFill>
        <p:spPr>
          <a:xfrm>
            <a:off x="0" y="0"/>
            <a:ext cx="4911634" cy="69363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105400" y="5257800"/>
            <a:ext cx="396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hlinkClick r:id="rId4"/>
              </a:rPr>
              <a:t>http://ampcamp.berkeley.edu</a:t>
            </a:r>
            <a:endParaRPr lang="en-US" sz="2400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5284526" y="1524000"/>
            <a:ext cx="3604147" cy="14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900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99469" y="2322493"/>
            <a:ext cx="37892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Hands-on Exercises using Spark, Shark etc.</a:t>
            </a:r>
          </a:p>
        </p:txBody>
      </p:sp>
      <p:pic>
        <p:nvPicPr>
          <p:cNvPr id="2052" name="Picture 4" descr="http://ampcamp.berkeley.edu/wp-content/uploads/2013/11/ampcamp-header-440x220p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446" y="-152400"/>
            <a:ext cx="41910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83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Project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Linear Algebra on commodity clusters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/>
              <a:t>Optimizing 	</a:t>
            </a:r>
            <a:r>
              <a:rPr lang="en-US" dirty="0" smtClean="0"/>
              <a:t>algorithms</a:t>
            </a:r>
          </a:p>
          <a:p>
            <a:pPr marL="0" indent="0">
              <a:buNone/>
            </a:pPr>
            <a:r>
              <a:rPr lang="en-US" dirty="0" smtClean="0"/>
              <a:t>	Cost model for datacenter topology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Measurement studies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Comparing  EC2 vs Hopper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Optimizing BLAS for virtual machines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75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Conclusion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831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Commodity clusters </a:t>
            </a:r>
            <a:r>
              <a:rPr lang="en-US" dirty="0" smtClean="0"/>
              <a:t>needed for </a:t>
            </a:r>
            <a:r>
              <a:rPr lang="en-US" dirty="0" smtClean="0"/>
              <a:t>big </a:t>
            </a:r>
            <a:r>
              <a:rPr lang="en-US" dirty="0" smtClean="0"/>
              <a:t>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Key challenges:  Fault tolerance, stragglers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Data-parallel models: </a:t>
            </a:r>
            <a:r>
              <a:rPr lang="en-US" dirty="0" err="1" smtClean="0"/>
              <a:t>MapReduce</a:t>
            </a:r>
            <a:r>
              <a:rPr lang="en-US" dirty="0" smtClean="0"/>
              <a:t> </a:t>
            </a:r>
            <a:r>
              <a:rPr lang="en-US" dirty="0" smtClean="0"/>
              <a:t>and Spark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Simplify programming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Handle faults automatically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086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0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6699" y="2286000"/>
            <a:ext cx="3733800" cy="2895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Commodity CPUs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Lots of disks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Low bandwidth network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31" y="2133600"/>
            <a:ext cx="4194793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Google 2001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010999" y="5791200"/>
            <a:ext cx="13500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Cheap !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99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Datacenter evolution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2667000"/>
            <a:ext cx="4419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Facebook’s daily logs: 60 </a:t>
            </a:r>
            <a:r>
              <a:rPr lang="en-US" sz="2800" dirty="0" smtClean="0"/>
              <a:t>TB</a:t>
            </a:r>
          </a:p>
          <a:p>
            <a:endParaRPr lang="en-US" sz="2800" dirty="0"/>
          </a:p>
          <a:p>
            <a:r>
              <a:rPr lang="en-US" sz="2800" dirty="0"/>
              <a:t>1000 genomes project: 200 </a:t>
            </a:r>
            <a:r>
              <a:rPr lang="en-US" sz="2800" dirty="0" smtClean="0"/>
              <a:t>TB</a:t>
            </a:r>
          </a:p>
          <a:p>
            <a:endParaRPr lang="en-US" sz="2800" dirty="0"/>
          </a:p>
          <a:p>
            <a:r>
              <a:rPr lang="nl-NL" sz="2800" dirty="0"/>
              <a:t>Google web index: 10+ </a:t>
            </a:r>
            <a:r>
              <a:rPr lang="nl-NL" sz="2800" dirty="0" smtClean="0"/>
              <a:t>PB</a:t>
            </a:r>
            <a:endParaRPr lang="nl-NL" sz="2800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8005830"/>
              </p:ext>
            </p:extLst>
          </p:nvPr>
        </p:nvGraphicFramePr>
        <p:xfrm>
          <a:off x="4724400" y="1935760"/>
          <a:ext cx="4152530" cy="3733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7539838" y="5638800"/>
            <a:ext cx="1356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7F7F7F"/>
                </a:solidFill>
                <a:cs typeface="Helvetica Neue Light"/>
              </a:rPr>
              <a:t>(IDC report*)</a:t>
            </a:r>
            <a:endParaRPr lang="en-US" dirty="0">
              <a:solidFill>
                <a:srgbClr val="7F7F7F"/>
              </a:solidFill>
              <a:cs typeface="Helvetica Neue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9800" y="6100465"/>
            <a:ext cx="441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Slide from Ion </a:t>
            </a:r>
            <a:r>
              <a:rPr lang="en-US" sz="2000" dirty="0" err="1" smtClean="0"/>
              <a:t>Stoica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28907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Datacenter Evolution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7555424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72712" y="5257800"/>
            <a:ext cx="5181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Google </a:t>
            </a:r>
            <a:r>
              <a:rPr lang="en-US" sz="2400" dirty="0" smtClean="0"/>
              <a:t>data centers in </a:t>
            </a:r>
            <a:r>
              <a:rPr lang="en-US" sz="2400" dirty="0"/>
              <a:t>The </a:t>
            </a:r>
            <a:r>
              <a:rPr lang="en-US" sz="2400" dirty="0" err="1" smtClean="0"/>
              <a:t>Dalles</a:t>
            </a:r>
            <a:r>
              <a:rPr lang="en-US" sz="2400" dirty="0" smtClean="0"/>
              <a:t>, Oregon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38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Sans+Oswald">
      <a:majorFont>
        <a:latin typeface="Open Sans Condense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2052</Words>
  <Application>Microsoft Office PowerPoint</Application>
  <PresentationFormat>On-screen Show (4:3)</PresentationFormat>
  <Paragraphs>684</Paragraphs>
  <Slides>64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Cloud Computing and  Big Data Processing</vt:lpstr>
      <vt:lpstr>Cloud Computing, Big Data</vt:lpstr>
      <vt:lpstr>PowerPoint Presentation</vt:lpstr>
      <vt:lpstr>PowerPoint Presentation</vt:lpstr>
      <vt:lpstr>Google 1997</vt:lpstr>
      <vt:lpstr>Data, Data, Data</vt:lpstr>
      <vt:lpstr>Google 2001</vt:lpstr>
      <vt:lpstr>Datacenter evolution</vt:lpstr>
      <vt:lpstr>Datacenter Evolution</vt:lpstr>
      <vt:lpstr>Datacenter Evolution</vt:lpstr>
      <vt:lpstr>Datacenter Networking</vt:lpstr>
      <vt:lpstr>Datacenter Design</vt:lpstr>
      <vt:lpstr>Datacenters  Cloud Computing</vt:lpstr>
      <vt:lpstr>From Mid 2006</vt:lpstr>
      <vt:lpstr>Amazon EC2 </vt:lpstr>
      <vt:lpstr>PowerPoint Presentation</vt:lpstr>
      <vt:lpstr>Hopper vs. Datacenter</vt:lpstr>
      <vt:lpstr>Summary</vt:lpstr>
      <vt:lpstr>PowerPoint Presentation</vt:lpstr>
      <vt:lpstr>PowerPoint Presentation</vt:lpstr>
      <vt:lpstr>Jeff Dean @ Google</vt:lpstr>
      <vt:lpstr>PowerPoint Presentation</vt:lpstr>
      <vt:lpstr>Programming Models</vt:lpstr>
      <vt:lpstr>Programming Models</vt:lpstr>
      <vt:lpstr>MapReduce</vt:lpstr>
      <vt:lpstr>MapReduce Programming Model</vt:lpstr>
      <vt:lpstr>Example: Word Count</vt:lpstr>
      <vt:lpstr>Word Count Execution</vt:lpstr>
      <vt:lpstr>Word Count Execution</vt:lpstr>
      <vt:lpstr>Fault Recovery</vt:lpstr>
      <vt:lpstr>Fault Recovery</vt:lpstr>
      <vt:lpstr>Fault Recovery</vt:lpstr>
      <vt:lpstr>Applications</vt:lpstr>
      <vt:lpstr>1. Search</vt:lpstr>
      <vt:lpstr>2. Inverted Index</vt:lpstr>
      <vt:lpstr>2. Inverted Index</vt:lpstr>
      <vt:lpstr>2.Inverted Index</vt:lpstr>
      <vt:lpstr>PowerPoint Presentation</vt:lpstr>
      <vt:lpstr>Summary</vt:lpstr>
      <vt:lpstr>When an Abstraction is Useful…</vt:lpstr>
      <vt:lpstr>Programmability</vt:lpstr>
      <vt:lpstr>Performance</vt:lpstr>
      <vt:lpstr>Spark</vt:lpstr>
      <vt:lpstr>Spark Programmability</vt:lpstr>
      <vt:lpstr>Spark Programmability</vt:lpstr>
      <vt:lpstr>Spark Performance</vt:lpstr>
      <vt:lpstr>Spark Concepts</vt:lpstr>
      <vt:lpstr>Example: Log Mining</vt:lpstr>
      <vt:lpstr>Fault Recovery</vt:lpstr>
      <vt:lpstr>Demo</vt:lpstr>
      <vt:lpstr>Example: Logistic Regression</vt:lpstr>
      <vt:lpstr>Example: Logistic Regression</vt:lpstr>
      <vt:lpstr>Logistic Regression Performance</vt:lpstr>
      <vt:lpstr>Shared Variables</vt:lpstr>
      <vt:lpstr>Broadcast Variables</vt:lpstr>
      <vt:lpstr>Broadcast Variables</vt:lpstr>
      <vt:lpstr>Other RDD Operations</vt:lpstr>
      <vt:lpstr>PowerPoint Presentation</vt:lpstr>
      <vt:lpstr>Job Scheduler</vt:lpstr>
      <vt:lpstr>Higher-Level Abstractions</vt:lpstr>
      <vt:lpstr>PowerPoint Presentation</vt:lpstr>
      <vt:lpstr>Course Project Ideas</vt:lpstr>
      <vt:lpstr>Conclusion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and  Big Data Processing</dc:title>
  <dc:creator>Windows User</dc:creator>
  <cp:lastModifiedBy>Windows User</cp:lastModifiedBy>
  <cp:revision>56</cp:revision>
  <dcterms:created xsi:type="dcterms:W3CDTF">2014-02-19T18:34:42Z</dcterms:created>
  <dcterms:modified xsi:type="dcterms:W3CDTF">2014-02-20T15:12:37Z</dcterms:modified>
</cp:coreProperties>
</file>